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6" r:id="rId2"/>
    <p:sldId id="261" r:id="rId3"/>
    <p:sldId id="257" r:id="rId4"/>
    <p:sldId id="259" r:id="rId5"/>
    <p:sldId id="262" r:id="rId6"/>
    <p:sldId id="258" r:id="rId7"/>
    <p:sldId id="264" r:id="rId8"/>
    <p:sldId id="263" r:id="rId9"/>
    <p:sldId id="267" r:id="rId10"/>
    <p:sldId id="270" r:id="rId11"/>
    <p:sldId id="265" r:id="rId12"/>
    <p:sldId id="268" r:id="rId13"/>
    <p:sldId id="279" r:id="rId14"/>
    <p:sldId id="276" r:id="rId15"/>
    <p:sldId id="277" r:id="rId16"/>
    <p:sldId id="275" r:id="rId17"/>
    <p:sldId id="278" r:id="rId18"/>
    <p:sldId id="281" r:id="rId19"/>
    <p:sldId id="291" r:id="rId20"/>
    <p:sldId id="280" r:id="rId21"/>
    <p:sldId id="290" r:id="rId22"/>
    <p:sldId id="269" r:id="rId23"/>
    <p:sldId id="271" r:id="rId24"/>
    <p:sldId id="282" r:id="rId25"/>
    <p:sldId id="283" r:id="rId26"/>
    <p:sldId id="284" r:id="rId27"/>
    <p:sldId id="285" r:id="rId28"/>
    <p:sldId id="286" r:id="rId29"/>
    <p:sldId id="272" r:id="rId30"/>
    <p:sldId id="273" r:id="rId31"/>
    <p:sldId id="292" r:id="rId32"/>
    <p:sldId id="287" r:id="rId33"/>
    <p:sldId id="293" r:id="rId34"/>
    <p:sldId id="296" r:id="rId35"/>
    <p:sldId id="297" r:id="rId36"/>
    <p:sldId id="294" r:id="rId37"/>
    <p:sldId id="274" r:id="rId38"/>
    <p:sldId id="288" r:id="rId39"/>
    <p:sldId id="289" r:id="rId40"/>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guide id="3"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433" autoAdjust="0"/>
  </p:normalViewPr>
  <p:slideViewPr>
    <p:cSldViewPr>
      <p:cViewPr varScale="1">
        <p:scale>
          <a:sx n="66" d="100"/>
          <a:sy n="66" d="100"/>
        </p:scale>
        <p:origin x="-1350" y="-102"/>
      </p:cViewPr>
      <p:guideLst>
        <p:guide orient="horz" pos="2160"/>
        <p:guide pos="2880"/>
        <p:guide pos="31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484294-2F38-4BF8-9BA1-A3BA58508E3B}" type="datetimeFigureOut">
              <a:rPr lang="en-US" smtClean="0"/>
              <a:t>6/1/2026</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8FB58F-0622-44E3-9E61-814D5CA9D6EE}" type="slidenum">
              <a:rPr lang="en-US" smtClean="0"/>
              <a:t>‹#›</a:t>
            </a:fld>
            <a:endParaRPr lang="en-US"/>
          </a:p>
        </p:txBody>
      </p:sp>
    </p:spTree>
    <p:extLst>
      <p:ext uri="{BB962C8B-B14F-4D97-AF65-F5344CB8AC3E}">
        <p14:creationId xmlns:p14="http://schemas.microsoft.com/office/powerpoint/2010/main" val="38545389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8FB58F-0622-44E3-9E61-814D5CA9D6EE}" type="slidenum">
              <a:rPr lang="en-US" smtClean="0"/>
              <a:t>1</a:t>
            </a:fld>
            <a:endParaRPr lang="en-US"/>
          </a:p>
        </p:txBody>
      </p:sp>
    </p:spTree>
    <p:extLst>
      <p:ext uri="{BB962C8B-B14F-4D97-AF65-F5344CB8AC3E}">
        <p14:creationId xmlns:p14="http://schemas.microsoft.com/office/powerpoint/2010/main" val="2055812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8FB58F-0622-44E3-9E61-814D5CA9D6EE}" type="slidenum">
              <a:rPr lang="en-US" smtClean="0"/>
              <a:t>9</a:t>
            </a:fld>
            <a:endParaRPr lang="en-US"/>
          </a:p>
        </p:txBody>
      </p:sp>
    </p:spTree>
    <p:extLst>
      <p:ext uri="{BB962C8B-B14F-4D97-AF65-F5344CB8AC3E}">
        <p14:creationId xmlns:p14="http://schemas.microsoft.com/office/powerpoint/2010/main" val="3454939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8FB58F-0622-44E3-9E61-814D5CA9D6EE}" type="slidenum">
              <a:rPr lang="en-US" smtClean="0"/>
              <a:t>13</a:t>
            </a:fld>
            <a:endParaRPr lang="en-US"/>
          </a:p>
        </p:txBody>
      </p:sp>
    </p:spTree>
    <p:extLst>
      <p:ext uri="{BB962C8B-B14F-4D97-AF65-F5344CB8AC3E}">
        <p14:creationId xmlns:p14="http://schemas.microsoft.com/office/powerpoint/2010/main" val="3825842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8FB58F-0622-44E3-9E61-814D5CA9D6EE}" type="slidenum">
              <a:rPr lang="en-US" smtClean="0"/>
              <a:t>14</a:t>
            </a:fld>
            <a:endParaRPr lang="en-US"/>
          </a:p>
        </p:txBody>
      </p:sp>
    </p:spTree>
    <p:extLst>
      <p:ext uri="{BB962C8B-B14F-4D97-AF65-F5344CB8AC3E}">
        <p14:creationId xmlns:p14="http://schemas.microsoft.com/office/powerpoint/2010/main" val="6667284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98FB58F-0622-44E3-9E61-814D5CA9D6EE}" type="slidenum">
              <a:rPr lang="en-US" smtClean="0"/>
              <a:t>15</a:t>
            </a:fld>
            <a:endParaRPr lang="en-US"/>
          </a:p>
        </p:txBody>
      </p:sp>
    </p:spTree>
    <p:extLst>
      <p:ext uri="{BB962C8B-B14F-4D97-AF65-F5344CB8AC3E}">
        <p14:creationId xmlns:p14="http://schemas.microsoft.com/office/powerpoint/2010/main" val="3260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8FB58F-0622-44E3-9E61-814D5CA9D6EE}" type="slidenum">
              <a:rPr lang="en-US" smtClean="0"/>
              <a:t>26</a:t>
            </a:fld>
            <a:endParaRPr lang="en-US"/>
          </a:p>
        </p:txBody>
      </p:sp>
    </p:spTree>
    <p:extLst>
      <p:ext uri="{BB962C8B-B14F-4D97-AF65-F5344CB8AC3E}">
        <p14:creationId xmlns:p14="http://schemas.microsoft.com/office/powerpoint/2010/main" val="37070984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8FB58F-0622-44E3-9E61-814D5CA9D6EE}" type="slidenum">
              <a:rPr lang="en-US" smtClean="0"/>
              <a:t>29</a:t>
            </a:fld>
            <a:endParaRPr lang="en-US"/>
          </a:p>
        </p:txBody>
      </p:sp>
    </p:spTree>
    <p:extLst>
      <p:ext uri="{BB962C8B-B14F-4D97-AF65-F5344CB8AC3E}">
        <p14:creationId xmlns:p14="http://schemas.microsoft.com/office/powerpoint/2010/main" val="3183231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98FB58F-0622-44E3-9E61-814D5CA9D6EE}" type="slidenum">
              <a:rPr lang="en-US" smtClean="0"/>
              <a:t>37</a:t>
            </a:fld>
            <a:endParaRPr lang="en-US"/>
          </a:p>
        </p:txBody>
      </p:sp>
    </p:spTree>
    <p:extLst>
      <p:ext uri="{BB962C8B-B14F-4D97-AF65-F5344CB8AC3E}">
        <p14:creationId xmlns:p14="http://schemas.microsoft.com/office/powerpoint/2010/main" val="1618885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2130426"/>
            <a:ext cx="8420100" cy="1470025"/>
          </a:xfrm>
        </p:spPr>
        <p:txBody>
          <a:bodyPr/>
          <a:lstStyle/>
          <a:p>
            <a:r>
              <a:rPr lang="en-US"/>
              <a:t>Click to edit Master title style</a:t>
            </a:r>
          </a:p>
        </p:txBody>
      </p:sp>
      <p:sp>
        <p:nvSpPr>
          <p:cNvPr id="3" name="Subtitle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13115D1-0316-45BE-9338-D5C1699BAB03}" type="datetimeFigureOut">
              <a:rPr lang="en-US" smtClean="0"/>
              <a:t>6/1/2026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11928476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115D1-0316-45BE-9338-D5C1699BAB03}" type="datetimeFigureOut">
              <a:rPr lang="en-US" smtClean="0"/>
              <a:t>6/1/2026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1353029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274639"/>
            <a:ext cx="222885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95300" y="274639"/>
            <a:ext cx="652145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115D1-0316-45BE-9338-D5C1699BAB03}" type="datetimeFigureOut">
              <a:rPr lang="en-US" smtClean="0"/>
              <a:t>6/1/2026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192259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13115D1-0316-45BE-9338-D5C1699BAB03}" type="datetimeFigureOut">
              <a:rPr lang="en-US" smtClean="0"/>
              <a:t>6/1/2026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32616434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506" y="4406901"/>
            <a:ext cx="84201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13115D1-0316-45BE-9338-D5C1699BAB03}" type="datetimeFigureOut">
              <a:rPr lang="en-US" smtClean="0"/>
              <a:t>6/1/2026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6383725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9530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035550" y="1600201"/>
            <a:ext cx="437515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13115D1-0316-45BE-9338-D5C1699BAB03}" type="datetimeFigureOut">
              <a:rPr lang="en-US" smtClean="0"/>
              <a:t>6/1/2026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9381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13115D1-0316-45BE-9338-D5C1699BAB03}" type="datetimeFigureOut">
              <a:rPr lang="en-US" smtClean="0"/>
              <a:t>6/1/2026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7040616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13115D1-0316-45BE-9338-D5C1699BAB03}" type="datetimeFigureOut">
              <a:rPr lang="en-US" smtClean="0"/>
              <a:t>6/1/2026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15480314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13115D1-0316-45BE-9338-D5C1699BAB03}" type="datetimeFigureOut">
              <a:rPr lang="en-US" smtClean="0"/>
              <a:t>6/1/2026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19894587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273050"/>
            <a:ext cx="3259006"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3115D1-0316-45BE-9338-D5C1699BAB03}" type="datetimeFigureOut">
              <a:rPr lang="en-US" smtClean="0"/>
              <a:t>6/1/2026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2365647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941645" y="612775"/>
            <a:ext cx="59436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13115D1-0316-45BE-9338-D5C1699BAB03}" type="datetimeFigureOut">
              <a:rPr lang="en-US" smtClean="0"/>
              <a:t>6/1/2026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A5A5F1-FD99-4106-865C-C2881366CCE2}" type="slidenum">
              <a:rPr lang="en-US" smtClean="0"/>
              <a:t>‹#›</a:t>
            </a:fld>
            <a:endParaRPr lang="en-US"/>
          </a:p>
        </p:txBody>
      </p:sp>
    </p:spTree>
    <p:extLst>
      <p:ext uri="{BB962C8B-B14F-4D97-AF65-F5344CB8AC3E}">
        <p14:creationId xmlns:p14="http://schemas.microsoft.com/office/powerpoint/2010/main" val="18047795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0000"/>
            <a:lum/>
          </a:blip>
          <a:srcRect/>
          <a:stretch>
            <a:fillRect t="-1000" b="-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95300" y="6356351"/>
            <a:ext cx="2311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3115D1-0316-45BE-9338-D5C1699BAB03}" type="datetimeFigureOut">
              <a:rPr lang="en-US" smtClean="0"/>
              <a:t>6/1/2026</a:t>
            </a:fld>
            <a:endParaRPr lang="en-US"/>
          </a:p>
        </p:txBody>
      </p:sp>
      <p:sp>
        <p:nvSpPr>
          <p:cNvPr id="5" name="Footer Placeholder 4"/>
          <p:cNvSpPr>
            <a:spLocks noGrp="1"/>
          </p:cNvSpPr>
          <p:nvPr>
            <p:ph type="ftr" sz="quarter" idx="3"/>
          </p:nvPr>
        </p:nvSpPr>
        <p:spPr>
          <a:xfrm>
            <a:off x="3384550" y="6356351"/>
            <a:ext cx="31369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9300" y="6356351"/>
            <a:ext cx="2311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A5A5F1-FD99-4106-865C-C2881366CCE2}" type="slidenum">
              <a:rPr lang="en-US" smtClean="0"/>
              <a:t>‹#›</a:t>
            </a:fld>
            <a:endParaRPr lang="en-US"/>
          </a:p>
        </p:txBody>
      </p:sp>
    </p:spTree>
    <p:extLst>
      <p:ext uri="{BB962C8B-B14F-4D97-AF65-F5344CB8AC3E}">
        <p14:creationId xmlns:p14="http://schemas.microsoft.com/office/powerpoint/2010/main" val="13824164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75988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925156FC-5B10-42A6-AC53-215D2DDBC560}"/>
              </a:ext>
            </a:extLst>
          </p:cNvPr>
          <p:cNvSpPr>
            <a:spLocks noGrp="1"/>
          </p:cNvSpPr>
          <p:nvPr>
            <p:ph type="title"/>
          </p:nvPr>
        </p:nvSpPr>
        <p:spPr>
          <a:xfrm>
            <a:off x="639247" y="609600"/>
            <a:ext cx="8580953" cy="966329"/>
          </a:xfrm>
        </p:spPr>
        <p:style>
          <a:lnRef idx="1">
            <a:schemeClr val="accent1"/>
          </a:lnRef>
          <a:fillRef idx="2">
            <a:schemeClr val="accent1"/>
          </a:fillRef>
          <a:effectRef idx="1">
            <a:schemeClr val="accent1"/>
          </a:effectRef>
          <a:fontRef idx="minor">
            <a:schemeClr val="dk1"/>
          </a:fontRef>
        </p:style>
        <p:txBody>
          <a:bodyPr>
            <a:normAutofit/>
          </a:bodyPr>
          <a:lstStyle/>
          <a:p>
            <a:pPr algn="ctr"/>
            <a:r>
              <a:rPr lang="en-US" sz="2000" b="1">
                <a:solidFill>
                  <a:srgbClr val="002060"/>
                </a:solidFill>
                <a:latin typeface="Times New Roman" pitchFamily="18" charset="0"/>
                <a:cs typeface="Times New Roman" pitchFamily="18" charset="0"/>
              </a:rPr>
              <a:t>Kết quả Chỉ </a:t>
            </a:r>
            <a:r>
              <a:rPr lang="en-US" sz="2000" b="1" dirty="0" err="1">
                <a:solidFill>
                  <a:srgbClr val="002060"/>
                </a:solidFill>
                <a:latin typeface="Times New Roman" pitchFamily="18" charset="0"/>
                <a:cs typeface="Times New Roman" pitchFamily="18" charset="0"/>
              </a:rPr>
              <a:t>số</a:t>
            </a:r>
            <a:r>
              <a:rPr lang="en-US" sz="2000" b="1" dirty="0">
                <a:solidFill>
                  <a:srgbClr val="002060"/>
                </a:solidFill>
                <a:latin typeface="Times New Roman" pitchFamily="18" charset="0"/>
                <a:cs typeface="Times New Roman" pitchFamily="18" charset="0"/>
              </a:rPr>
              <a:t> </a:t>
            </a:r>
            <a:r>
              <a:rPr lang="en-US" sz="2000" b="1" dirty="0" err="1">
                <a:solidFill>
                  <a:srgbClr val="002060"/>
                </a:solidFill>
                <a:latin typeface="Times New Roman" pitchFamily="18" charset="0"/>
                <a:cs typeface="Times New Roman" pitchFamily="18" charset="0"/>
              </a:rPr>
              <a:t>thành</a:t>
            </a:r>
            <a:r>
              <a:rPr lang="en-US" sz="2000" b="1" dirty="0">
                <a:solidFill>
                  <a:srgbClr val="002060"/>
                </a:solidFill>
                <a:latin typeface="Times New Roman" pitchFamily="18" charset="0"/>
                <a:cs typeface="Times New Roman" pitchFamily="18" charset="0"/>
              </a:rPr>
              <a:t> </a:t>
            </a:r>
            <a:r>
              <a:rPr lang="en-US" sz="2000" b="1" err="1">
                <a:solidFill>
                  <a:srgbClr val="002060"/>
                </a:solidFill>
                <a:latin typeface="Times New Roman" pitchFamily="18" charset="0"/>
                <a:cs typeface="Times New Roman" pitchFamily="18" charset="0"/>
              </a:rPr>
              <a:t>phần</a:t>
            </a:r>
            <a:r>
              <a:rPr lang="en-US" sz="2000" b="1">
                <a:solidFill>
                  <a:srgbClr val="002060"/>
                </a:solidFill>
                <a:latin typeface="Times New Roman" pitchFamily="18" charset="0"/>
                <a:cs typeface="Times New Roman" pitchFamily="18" charset="0"/>
              </a:rPr>
              <a:t> </a:t>
            </a:r>
            <a:r>
              <a:rPr lang="en-US" sz="2000" b="1" smtClean="0">
                <a:solidFill>
                  <a:srgbClr val="002060"/>
                </a:solidFill>
                <a:latin typeface="Times New Roman" pitchFamily="18" charset="0"/>
                <a:cs typeface="Times New Roman" pitchFamily="18" charset="0"/>
              </a:rPr>
              <a:t>Chuyển đổi </a:t>
            </a:r>
            <a:r>
              <a:rPr lang="en-US" sz="2000" b="1">
                <a:solidFill>
                  <a:srgbClr val="002060"/>
                </a:solidFill>
                <a:latin typeface="Times New Roman" pitchFamily="18" charset="0"/>
                <a:cs typeface="Times New Roman" pitchFamily="18" charset="0"/>
              </a:rPr>
              <a:t>số trong cơ quan nhà nước</a:t>
            </a:r>
            <a:br>
              <a:rPr lang="en-US" sz="2000" b="1">
                <a:solidFill>
                  <a:srgbClr val="002060"/>
                </a:solidFill>
                <a:latin typeface="Times New Roman" pitchFamily="18" charset="0"/>
                <a:cs typeface="Times New Roman" pitchFamily="18" charset="0"/>
              </a:rPr>
            </a:br>
            <a:r>
              <a:rPr lang="en-US" sz="2000" b="1">
                <a:solidFill>
                  <a:srgbClr val="002060"/>
                </a:solidFill>
                <a:latin typeface="Times New Roman" pitchFamily="18" charset="0"/>
                <a:cs typeface="Times New Roman" pitchFamily="18" charset="0"/>
              </a:rPr>
              <a:t>(năm 2020-2025)</a:t>
            </a:r>
            <a:endParaRPr lang="en-US" sz="2000" b="1" dirty="0">
              <a:solidFill>
                <a:srgbClr val="002060"/>
              </a:solidFill>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8405" y="1752600"/>
            <a:ext cx="8789188" cy="4702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0"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413771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fade">
                                      <p:cBhvr>
                                        <p:cTn id="7" dur="1000"/>
                                        <p:tgtEl>
                                          <p:spTgt spid="6146"/>
                                        </p:tgtEl>
                                      </p:cBhvr>
                                    </p:animEffect>
                                    <p:anim calcmode="lin" valueType="num">
                                      <p:cBhvr>
                                        <p:cTn id="8" dur="1000" fill="hold"/>
                                        <p:tgtEl>
                                          <p:spTgt spid="6146"/>
                                        </p:tgtEl>
                                        <p:attrNameLst>
                                          <p:attrName>ppt_x</p:attrName>
                                        </p:attrNameLst>
                                      </p:cBhvr>
                                      <p:tavLst>
                                        <p:tav tm="0">
                                          <p:val>
                                            <p:strVal val="#ppt_x"/>
                                          </p:val>
                                        </p:tav>
                                        <p:tav tm="100000">
                                          <p:val>
                                            <p:strVal val="#ppt_x"/>
                                          </p:val>
                                        </p:tav>
                                      </p:tavLst>
                                    </p:anim>
                                    <p:anim calcmode="lin" valueType="num">
                                      <p:cBhvr>
                                        <p:cTn id="9" dur="1000" fill="hold"/>
                                        <p:tgtEl>
                                          <p:spTgt spid="61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4F808A88-EFE5-4ED0-AC09-1E7F92648F16}"/>
              </a:ext>
            </a:extLst>
          </p:cNvPr>
          <p:cNvSpPr>
            <a:spLocks noGrp="1"/>
          </p:cNvSpPr>
          <p:nvPr>
            <p:ph type="title"/>
          </p:nvPr>
        </p:nvSpPr>
        <p:spPr>
          <a:xfrm>
            <a:off x="818541" y="771292"/>
            <a:ext cx="8034893" cy="752708"/>
          </a:xfrm>
          <a:solidFill>
            <a:schemeClr val="accent3">
              <a:lumMod val="20000"/>
              <a:lumOff val="80000"/>
            </a:schemeClr>
          </a:solidFill>
        </p:spPr>
        <p:style>
          <a:lnRef idx="1">
            <a:schemeClr val="accent3"/>
          </a:lnRef>
          <a:fillRef idx="2">
            <a:schemeClr val="accent3"/>
          </a:fillRef>
          <a:effectRef idx="1">
            <a:schemeClr val="accent3"/>
          </a:effectRef>
          <a:fontRef idx="minor">
            <a:schemeClr val="dk1"/>
          </a:fontRef>
        </p:style>
        <p:txBody>
          <a:bodyPr>
            <a:normAutofit/>
          </a:bodyPr>
          <a:lstStyle/>
          <a:p>
            <a:pPr algn="ctr"/>
            <a:r>
              <a:rPr lang="en-US" sz="2000" b="1">
                <a:solidFill>
                  <a:schemeClr val="tx2">
                    <a:lumMod val="10000"/>
                  </a:schemeClr>
                </a:solidFill>
                <a:latin typeface="Times New Roman" pitchFamily="18" charset="0"/>
                <a:cs typeface="Times New Roman" pitchFamily="18" charset="0"/>
              </a:rPr>
              <a:t>Kết </a:t>
            </a:r>
            <a:r>
              <a:rPr lang="en-US" sz="2000" b="1" err="1">
                <a:solidFill>
                  <a:schemeClr val="tx2">
                    <a:lumMod val="10000"/>
                  </a:schemeClr>
                </a:solidFill>
                <a:latin typeface="Times New Roman" pitchFamily="18" charset="0"/>
                <a:cs typeface="Times New Roman" pitchFamily="18" charset="0"/>
              </a:rPr>
              <a:t>quả</a:t>
            </a:r>
            <a:r>
              <a:rPr lang="en-US" sz="2000" b="1">
                <a:solidFill>
                  <a:schemeClr val="tx2">
                    <a:lumMod val="10000"/>
                  </a:schemeClr>
                </a:solidFill>
                <a:latin typeface="Times New Roman" pitchFamily="18" charset="0"/>
                <a:cs typeface="Times New Roman" pitchFamily="18" charset="0"/>
              </a:rPr>
              <a:t> đánh </a:t>
            </a:r>
            <a:r>
              <a:rPr lang="en-US" sz="2000" b="1" dirty="0" err="1">
                <a:solidFill>
                  <a:schemeClr val="tx2">
                    <a:lumMod val="10000"/>
                  </a:schemeClr>
                </a:solidFill>
                <a:latin typeface="Times New Roman" pitchFamily="18" charset="0"/>
                <a:cs typeface="Times New Roman" pitchFamily="18" charset="0"/>
              </a:rPr>
              <a:t>giá</a:t>
            </a:r>
            <a:r>
              <a:rPr lang="en-US" sz="2000" b="1" dirty="0">
                <a:solidFill>
                  <a:schemeClr val="tx2">
                    <a:lumMod val="10000"/>
                  </a:schemeClr>
                </a:solidFill>
                <a:latin typeface="Times New Roman" pitchFamily="18" charset="0"/>
                <a:cs typeface="Times New Roman" pitchFamily="18" charset="0"/>
              </a:rPr>
              <a:t> </a:t>
            </a:r>
            <a:r>
              <a:rPr lang="en-US" sz="2000" b="1" dirty="0" err="1">
                <a:solidFill>
                  <a:schemeClr val="tx2">
                    <a:lumMod val="10000"/>
                  </a:schemeClr>
                </a:solidFill>
                <a:latin typeface="Times New Roman" pitchFamily="18" charset="0"/>
                <a:cs typeface="Times New Roman" pitchFamily="18" charset="0"/>
              </a:rPr>
              <a:t>tác</a:t>
            </a:r>
            <a:r>
              <a:rPr lang="en-US" sz="2000" b="1" dirty="0">
                <a:solidFill>
                  <a:schemeClr val="tx2">
                    <a:lumMod val="10000"/>
                  </a:schemeClr>
                </a:solidFill>
                <a:latin typeface="Times New Roman" pitchFamily="18" charset="0"/>
                <a:cs typeface="Times New Roman" pitchFamily="18" charset="0"/>
              </a:rPr>
              <a:t> </a:t>
            </a:r>
            <a:r>
              <a:rPr lang="en-US" sz="2000" b="1" dirty="0" err="1">
                <a:solidFill>
                  <a:schemeClr val="tx2">
                    <a:lumMod val="10000"/>
                  </a:schemeClr>
                </a:solidFill>
                <a:latin typeface="Times New Roman" pitchFamily="18" charset="0"/>
                <a:cs typeface="Times New Roman" pitchFamily="18" charset="0"/>
              </a:rPr>
              <a:t>động</a:t>
            </a:r>
            <a:r>
              <a:rPr lang="en-US" sz="2000" b="1" dirty="0">
                <a:solidFill>
                  <a:schemeClr val="tx2">
                    <a:lumMod val="10000"/>
                  </a:schemeClr>
                </a:solidFill>
                <a:latin typeface="Times New Roman" pitchFamily="18" charset="0"/>
                <a:cs typeface="Times New Roman" pitchFamily="18" charset="0"/>
              </a:rPr>
              <a:t> </a:t>
            </a:r>
            <a:r>
              <a:rPr lang="en-US" sz="2000" b="1" err="1">
                <a:solidFill>
                  <a:schemeClr val="tx2">
                    <a:lumMod val="10000"/>
                  </a:schemeClr>
                </a:solidFill>
                <a:latin typeface="Times New Roman" pitchFamily="18" charset="0"/>
                <a:cs typeface="Times New Roman" pitchFamily="18" charset="0"/>
              </a:rPr>
              <a:t>của</a:t>
            </a:r>
            <a:r>
              <a:rPr lang="en-US" sz="2000" b="1">
                <a:solidFill>
                  <a:schemeClr val="tx2">
                    <a:lumMod val="10000"/>
                  </a:schemeClr>
                </a:solidFill>
                <a:latin typeface="Times New Roman" pitchFamily="18" charset="0"/>
                <a:cs typeface="Times New Roman" pitchFamily="18" charset="0"/>
              </a:rPr>
              <a:t> Cải cách hành chính</a:t>
            </a:r>
            <a:br>
              <a:rPr lang="en-US" sz="2000" b="1">
                <a:solidFill>
                  <a:schemeClr val="tx2">
                    <a:lumMod val="10000"/>
                  </a:schemeClr>
                </a:solidFill>
                <a:latin typeface="Times New Roman" pitchFamily="18" charset="0"/>
                <a:cs typeface="Times New Roman" pitchFamily="18" charset="0"/>
              </a:rPr>
            </a:br>
            <a:r>
              <a:rPr lang="en-US" sz="2000" b="1">
                <a:solidFill>
                  <a:schemeClr val="tx2">
                    <a:lumMod val="10000"/>
                  </a:schemeClr>
                </a:solidFill>
                <a:latin typeface="Times New Roman" pitchFamily="18" charset="0"/>
                <a:cs typeface="Times New Roman" pitchFamily="18" charset="0"/>
              </a:rPr>
              <a:t>(năm 2020 - 2025)</a:t>
            </a:r>
            <a:endParaRPr lang="en-US" sz="2000" b="1" dirty="0">
              <a:solidFill>
                <a:schemeClr val="tx2">
                  <a:lumMod val="10000"/>
                </a:schemeClr>
              </a:solidFill>
              <a:latin typeface="Times New Roman" pitchFamily="18" charset="0"/>
              <a:cs typeface="Times New Roman" pitchFamily="18" charset="0"/>
            </a:endParaRPr>
          </a:p>
        </p:txBody>
      </p:sp>
      <p:sp>
        <p:nvSpPr>
          <p:cNvPr id="9" name="Title 1"/>
          <p:cNvSpPr txBox="1">
            <a:spLocks/>
          </p:cNvSpPr>
          <p:nvPr/>
        </p:nvSpPr>
        <p:spPr>
          <a:xfrm>
            <a:off x="0"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617663"/>
            <a:ext cx="9144000" cy="4935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696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2B33F2-B9A5-4767-8089-A8C40D41E9F6}"/>
              </a:ext>
            </a:extLst>
          </p:cNvPr>
          <p:cNvSpPr>
            <a:spLocks noGrp="1"/>
          </p:cNvSpPr>
          <p:nvPr>
            <p:ph type="title"/>
          </p:nvPr>
        </p:nvSpPr>
        <p:spPr>
          <a:xfrm>
            <a:off x="247650" y="1905000"/>
            <a:ext cx="8915400" cy="2095500"/>
          </a:xfrm>
          <a:solidFill>
            <a:schemeClr val="accent1">
              <a:lumMod val="20000"/>
              <a:lumOff val="80000"/>
            </a:schemeClr>
          </a:solidFill>
          <a:scene3d>
            <a:camera prst="orthographicFront"/>
            <a:lightRig rig="threePt" dir="t"/>
          </a:scene3d>
          <a:sp3d>
            <a:bevelT prst="angle"/>
          </a:sp3d>
        </p:spPr>
        <p:txBody>
          <a:bodyPr>
            <a:normAutofit fontScale="90000"/>
          </a:bodyPr>
          <a:lstStyle/>
          <a:p>
            <a:r>
              <a:rPr lang="en-US" b="1">
                <a:solidFill>
                  <a:srgbClr val="FF0000"/>
                </a:solidFill>
                <a:latin typeface="Times New Roman" panose="02020603050405020304" pitchFamily="18" charset="0"/>
                <a:cs typeface="Times New Roman" panose="02020603050405020304" pitchFamily="18" charset="0"/>
              </a:rPr>
              <a:t>ĐÁNH GIÁ CÔNG TÁC CẢI CÁCH HÀNH CHÍNH</a:t>
            </a:r>
            <a:br>
              <a:rPr lang="en-US" b="1">
                <a:solidFill>
                  <a:srgbClr val="FF0000"/>
                </a:solidFill>
                <a:latin typeface="Times New Roman" panose="02020603050405020304" pitchFamily="18" charset="0"/>
                <a:cs typeface="Times New Roman" panose="02020603050405020304" pitchFamily="18" charset="0"/>
              </a:rPr>
            </a:br>
            <a:r>
              <a:rPr lang="en-US" b="1">
                <a:solidFill>
                  <a:srgbClr val="FF0000"/>
                </a:solidFill>
                <a:latin typeface="Times New Roman" panose="02020603050405020304" pitchFamily="18" charset="0"/>
                <a:cs typeface="Times New Roman" panose="02020603050405020304" pitchFamily="18" charset="0"/>
              </a:rPr>
              <a:t> TỈNH LAI CHÂU NĂM 2025</a:t>
            </a:r>
          </a:p>
        </p:txBody>
      </p:sp>
      <p:sp>
        <p:nvSpPr>
          <p:cNvPr id="3" name="Title 1">
            <a:extLst>
              <a:ext uri="{FF2B5EF4-FFF2-40B4-BE49-F238E27FC236}">
                <a16:creationId xmlns:a16="http://schemas.microsoft.com/office/drawing/2014/main" xmlns="" id="{1E933378-98C8-4D3E-A870-72EF44FF87A8}"/>
              </a:ext>
            </a:extLst>
          </p:cNvPr>
          <p:cNvSpPr txBox="1">
            <a:spLocks/>
          </p:cNvSpPr>
          <p:nvPr/>
        </p:nvSpPr>
        <p:spPr>
          <a:xfrm>
            <a:off x="0" y="0"/>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096706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xmlns="" id="{36B14DE0-BFED-413A-81AD-98EAB50392F2}"/>
              </a:ext>
            </a:extLst>
          </p:cNvPr>
          <p:cNvPicPr>
            <a:picLocks noGrp="1" noChangeAspect="1"/>
          </p:cNvPicPr>
          <p:nvPr>
            <p:ph idx="1"/>
          </p:nvPr>
        </p:nvPicPr>
        <p:blipFill>
          <a:blip r:embed="rId3"/>
          <a:stretch>
            <a:fillRect/>
          </a:stretch>
        </p:blipFill>
        <p:spPr>
          <a:xfrm>
            <a:off x="239063" y="1066801"/>
            <a:ext cx="4601441" cy="22555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6">
            <a:extLst>
              <a:ext uri="{FF2B5EF4-FFF2-40B4-BE49-F238E27FC236}">
                <a16:creationId xmlns:a16="http://schemas.microsoft.com/office/drawing/2014/main" xmlns="" id="{105457BA-872C-4E38-A841-7E1BA4DB7EF9}"/>
              </a:ext>
            </a:extLst>
          </p:cNvPr>
          <p:cNvPicPr>
            <a:picLocks noChangeAspect="1"/>
          </p:cNvPicPr>
          <p:nvPr/>
        </p:nvPicPr>
        <p:blipFill>
          <a:blip r:embed="rId4"/>
          <a:stretch>
            <a:fillRect/>
          </a:stretch>
        </p:blipFill>
        <p:spPr>
          <a:xfrm>
            <a:off x="179572" y="3733801"/>
            <a:ext cx="4657883" cy="28193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a:extLst>
              <a:ext uri="{FF2B5EF4-FFF2-40B4-BE49-F238E27FC236}">
                <a16:creationId xmlns:a16="http://schemas.microsoft.com/office/drawing/2014/main" xmlns="" id="{2003516E-7D62-47C9-84DD-79A0BE25AD8D}"/>
              </a:ext>
            </a:extLst>
          </p:cNvPr>
          <p:cNvPicPr>
            <a:picLocks noChangeAspect="1"/>
          </p:cNvPicPr>
          <p:nvPr/>
        </p:nvPicPr>
        <p:blipFill>
          <a:blip r:embed="rId5"/>
          <a:stretch>
            <a:fillRect/>
          </a:stretch>
        </p:blipFill>
        <p:spPr>
          <a:xfrm>
            <a:off x="5251910" y="3733801"/>
            <a:ext cx="4425490" cy="281939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11" name="TextBox 10">
            <a:extLst>
              <a:ext uri="{FF2B5EF4-FFF2-40B4-BE49-F238E27FC236}">
                <a16:creationId xmlns:a16="http://schemas.microsoft.com/office/drawing/2014/main" xmlns="" id="{90F3E086-5255-458C-B669-F1A2BAAA4E3A}"/>
              </a:ext>
            </a:extLst>
          </p:cNvPr>
          <p:cNvSpPr txBox="1"/>
          <p:nvPr/>
        </p:nvSpPr>
        <p:spPr>
          <a:xfrm>
            <a:off x="990600" y="545068"/>
            <a:ext cx="6934200" cy="369332"/>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b="1">
                <a:latin typeface="Times New Roman" panose="02020603050405020304" pitchFamily="18" charset="0"/>
                <a:cs typeface="Times New Roman" panose="02020603050405020304" pitchFamily="18" charset="0"/>
              </a:rPr>
              <a:t>Các hình thức tuyên truyền đa dạng, phong phú</a:t>
            </a:r>
          </a:p>
        </p:txBody>
      </p:sp>
      <p:sp>
        <p:nvSpPr>
          <p:cNvPr id="8" name="Title 1"/>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pic>
        <p:nvPicPr>
          <p:cNvPr id="3" name="Picture 2">
            <a:extLst>
              <a:ext uri="{FF2B5EF4-FFF2-40B4-BE49-F238E27FC236}">
                <a16:creationId xmlns:a16="http://schemas.microsoft.com/office/drawing/2014/main" xmlns="" id="{94E5FBAF-954F-4D7F-8233-920F2A5BD313}"/>
              </a:ext>
            </a:extLst>
          </p:cNvPr>
          <p:cNvPicPr>
            <a:picLocks noChangeAspect="1"/>
          </p:cNvPicPr>
          <p:nvPr/>
        </p:nvPicPr>
        <p:blipFill>
          <a:blip r:embed="rId6"/>
          <a:stretch>
            <a:fillRect/>
          </a:stretch>
        </p:blipFill>
        <p:spPr>
          <a:xfrm>
            <a:off x="5349582" y="1066801"/>
            <a:ext cx="4229100" cy="225552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072342881"/>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107C478-8292-4DCF-A48B-C1E01323946A}"/>
              </a:ext>
            </a:extLst>
          </p:cNvPr>
          <p:cNvPicPr>
            <a:picLocks noChangeAspect="1"/>
          </p:cNvPicPr>
          <p:nvPr/>
        </p:nvPicPr>
        <p:blipFill>
          <a:blip r:embed="rId3"/>
          <a:stretch>
            <a:fillRect/>
          </a:stretch>
        </p:blipFill>
        <p:spPr>
          <a:xfrm>
            <a:off x="247650" y="1371600"/>
            <a:ext cx="9277350" cy="5181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a:extLst>
              <a:ext uri="{FF2B5EF4-FFF2-40B4-BE49-F238E27FC236}">
                <a16:creationId xmlns:a16="http://schemas.microsoft.com/office/drawing/2014/main" xmlns="" id="{C3482E9E-9960-4349-8470-10AACA2EEF6F}"/>
              </a:ext>
            </a:extLst>
          </p:cNvPr>
          <p:cNvSpPr txBox="1"/>
          <p:nvPr/>
        </p:nvSpPr>
        <p:spPr>
          <a:xfrm>
            <a:off x="247650" y="609600"/>
            <a:ext cx="9493250" cy="584775"/>
          </a:xfrm>
          <a:prstGeom prst="rect">
            <a:avLst/>
          </a:prstGeom>
          <a:ln w="3175"/>
        </p:spPr>
        <p:style>
          <a:lnRef idx="2">
            <a:schemeClr val="accent3"/>
          </a:lnRef>
          <a:fillRef idx="1">
            <a:schemeClr val="lt1"/>
          </a:fillRef>
          <a:effectRef idx="0">
            <a:schemeClr val="accent3"/>
          </a:effectRef>
          <a:fontRef idx="minor">
            <a:schemeClr val="dk1"/>
          </a:fontRef>
        </p:style>
        <p:txBody>
          <a:bodyPr wrap="square">
            <a:spAutoFit/>
          </a:bodyPr>
          <a:lstStyle/>
          <a:p>
            <a:r>
              <a:rPr lang="en-US" sz="1600">
                <a:latin typeface="Times New Roman" panose="02020603050405020304" pitchFamily="18" charset="0"/>
                <a:cs typeface="Times New Roman" panose="02020603050405020304" pitchFamily="18" charset="0"/>
              </a:rPr>
              <a:t>Công tác cải cách TTHC trên địa bàn tỉnh Lai Châu được quantâm, chỉ đạo quyết liệt, đồng bộ, hiệu quả, chất lượng cung ứng dịch vụ công ngày càng được nâng cao</a:t>
            </a:r>
          </a:p>
        </p:txBody>
      </p:sp>
      <p:sp>
        <p:nvSpPr>
          <p:cNvPr id="6" name="Title 1"/>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822464589"/>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ADB414B1-CC59-4D1B-9447-21E161E77713}"/>
              </a:ext>
            </a:extLst>
          </p:cNvPr>
          <p:cNvPicPr>
            <a:picLocks noChangeAspect="1"/>
          </p:cNvPicPr>
          <p:nvPr/>
        </p:nvPicPr>
        <p:blipFill>
          <a:blip r:embed="rId3"/>
          <a:stretch>
            <a:fillRect/>
          </a:stretch>
        </p:blipFill>
        <p:spPr>
          <a:xfrm>
            <a:off x="152400" y="1371598"/>
            <a:ext cx="4546058" cy="4953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xmlns="" id="{A084389C-9CA9-45C2-9CBF-866EDF0B8DD9}"/>
              </a:ext>
            </a:extLst>
          </p:cNvPr>
          <p:cNvPicPr>
            <a:picLocks noChangeAspect="1"/>
          </p:cNvPicPr>
          <p:nvPr/>
        </p:nvPicPr>
        <p:blipFill>
          <a:blip r:embed="rId4"/>
          <a:stretch>
            <a:fillRect/>
          </a:stretch>
        </p:blipFill>
        <p:spPr>
          <a:xfrm>
            <a:off x="5091044" y="1371600"/>
            <a:ext cx="4546058" cy="495300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extBox 5">
            <a:extLst>
              <a:ext uri="{FF2B5EF4-FFF2-40B4-BE49-F238E27FC236}">
                <a16:creationId xmlns:a16="http://schemas.microsoft.com/office/drawing/2014/main" xmlns="" id="{194D4832-8B8E-465E-85A9-71C96C4F86BA}"/>
              </a:ext>
            </a:extLst>
          </p:cNvPr>
          <p:cNvSpPr txBox="1"/>
          <p:nvPr/>
        </p:nvSpPr>
        <p:spPr>
          <a:xfrm>
            <a:off x="82549" y="572206"/>
            <a:ext cx="9740900" cy="584775"/>
          </a:xfrm>
          <a:prstGeom prst="rect">
            <a:avLst/>
          </a:prstGeom>
          <a:ln w="3175"/>
        </p:spPr>
        <p:style>
          <a:lnRef idx="2">
            <a:schemeClr val="accent1"/>
          </a:lnRef>
          <a:fillRef idx="1">
            <a:schemeClr val="lt1"/>
          </a:fillRef>
          <a:effectRef idx="0">
            <a:schemeClr val="accent1"/>
          </a:effectRef>
          <a:fontRef idx="minor">
            <a:schemeClr val="dk1"/>
          </a:fontRef>
        </p:style>
        <p:txBody>
          <a:bodyPr wrap="square">
            <a:spAutoFit/>
          </a:bodyPr>
          <a:lstStyle/>
          <a:p>
            <a:r>
              <a:rPr lang="en-US" sz="1600">
                <a:latin typeface="Times New Roman" pitchFamily="18" charset="0"/>
                <a:cs typeface="Times New Roman" pitchFamily="18" charset="0"/>
              </a:rPr>
              <a:t>Từ năm 2021 đến hết  năm 2025, toàn tỉnh đã sắp xếp giảm 186 tổ chức, giảm 416 tổ chức, đơn vị so với năm 2017 (năm bắt đầu triển khai thực hiện Nghị quyết 18-NQ/TW).</a:t>
            </a:r>
          </a:p>
        </p:txBody>
      </p:sp>
      <p:sp>
        <p:nvSpPr>
          <p:cNvPr id="7" name="Title 1">
            <a:extLst>
              <a:ext uri="{FF2B5EF4-FFF2-40B4-BE49-F238E27FC236}">
                <a16:creationId xmlns:a16="http://schemas.microsoft.com/office/drawing/2014/main" xmlns="" id="{447C1843-8CF7-4BD5-B7F9-3E7E2FAAC62A}"/>
              </a:ext>
            </a:extLst>
          </p:cNvPr>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827670040"/>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484DC40B-C77B-4919-A02F-E432B961BC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1752600"/>
            <a:ext cx="4552950" cy="48768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8" name="Picture 7">
            <a:extLst>
              <a:ext uri="{FF2B5EF4-FFF2-40B4-BE49-F238E27FC236}">
                <a16:creationId xmlns:a16="http://schemas.microsoft.com/office/drawing/2014/main" xmlns="" id="{3BEDBCBE-ADAE-4B0C-853F-006D2C13217A}"/>
              </a:ext>
            </a:extLst>
          </p:cNvPr>
          <p:cNvPicPr>
            <a:picLocks noChangeAspect="1"/>
          </p:cNvPicPr>
          <p:nvPr/>
        </p:nvPicPr>
        <p:blipFill>
          <a:blip r:embed="rId3"/>
          <a:stretch>
            <a:fillRect/>
          </a:stretch>
        </p:blipFill>
        <p:spPr>
          <a:xfrm>
            <a:off x="5105400" y="1752600"/>
            <a:ext cx="4552950" cy="472440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0" name="TextBox 9">
            <a:extLst>
              <a:ext uri="{FF2B5EF4-FFF2-40B4-BE49-F238E27FC236}">
                <a16:creationId xmlns:a16="http://schemas.microsoft.com/office/drawing/2014/main" xmlns="" id="{A685FDBF-31E9-440E-B7FA-62A1C4FCAF37}"/>
              </a:ext>
            </a:extLst>
          </p:cNvPr>
          <p:cNvSpPr txBox="1"/>
          <p:nvPr/>
        </p:nvSpPr>
        <p:spPr>
          <a:xfrm>
            <a:off x="466725" y="849868"/>
            <a:ext cx="9163050" cy="369332"/>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b="1" i="0">
                <a:solidFill>
                  <a:srgbClr val="000000"/>
                </a:solidFill>
                <a:effectLst/>
                <a:latin typeface="Times New Roman" panose="02020603050405020304" pitchFamily="18" charset="0"/>
                <a:cs typeface="Times New Roman" panose="02020603050405020304" pitchFamily="18" charset="0"/>
              </a:rPr>
              <a:t>Triển khai thực hiện công tác ứng dụng công nghệ thông tin và chuyển đổi số</a:t>
            </a:r>
          </a:p>
        </p:txBody>
      </p:sp>
      <p:sp>
        <p:nvSpPr>
          <p:cNvPr id="5" name="Title 1">
            <a:extLst>
              <a:ext uri="{FF2B5EF4-FFF2-40B4-BE49-F238E27FC236}">
                <a16:creationId xmlns:a16="http://schemas.microsoft.com/office/drawing/2014/main" xmlns="" id="{74588CE6-92C6-45AE-966F-946D0F1DF0F8}"/>
              </a:ext>
            </a:extLst>
          </p:cNvPr>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6348945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A1B3C803-BC22-427E-AC97-DE8B0EEA3E0D}"/>
              </a:ext>
            </a:extLst>
          </p:cNvPr>
          <p:cNvSpPr txBox="1"/>
          <p:nvPr/>
        </p:nvSpPr>
        <p:spPr>
          <a:xfrm>
            <a:off x="120650" y="572869"/>
            <a:ext cx="9328150" cy="646331"/>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vi-VN" b="1" i="0">
                <a:solidFill>
                  <a:srgbClr val="000000"/>
                </a:solidFill>
                <a:effectLst/>
                <a:latin typeface="+mj-lt"/>
              </a:rPr>
              <a:t> </a:t>
            </a:r>
            <a:r>
              <a:rPr lang="en-US" b="1">
                <a:solidFill>
                  <a:srgbClr val="000000"/>
                </a:solidFill>
                <a:latin typeface="Times New Roman" pitchFamily="18" charset="0"/>
                <a:cs typeface="Times New Roman" pitchFamily="18" charset="0"/>
              </a:rPr>
              <a:t>K</a:t>
            </a:r>
            <a:r>
              <a:rPr lang="en-US" b="1" i="0">
                <a:solidFill>
                  <a:srgbClr val="000000"/>
                </a:solidFill>
                <a:effectLst/>
                <a:latin typeface="Times New Roman" pitchFamily="18" charset="0"/>
                <a:cs typeface="Times New Roman" pitchFamily="18" charset="0"/>
              </a:rPr>
              <a:t>inh tế - xã hội tỉnh đã </a:t>
            </a:r>
            <a:r>
              <a:rPr lang="vi-VN" b="1" i="0">
                <a:solidFill>
                  <a:srgbClr val="000000"/>
                </a:solidFill>
                <a:effectLst/>
                <a:latin typeface="+mj-lt"/>
              </a:rPr>
              <a:t>đạt nhiều kết quả tích cực, cơ bản các chỉ tiêu chủ yếu đạt và vượt kế hoạch đề ra.</a:t>
            </a:r>
            <a:endParaRPr lang="en-US">
              <a:latin typeface="+mj-lt"/>
            </a:endParaRPr>
          </a:p>
        </p:txBody>
      </p:sp>
      <p:sp>
        <p:nvSpPr>
          <p:cNvPr id="8" name="Title 1"/>
          <p:cNvSpPr>
            <a:spLocks noGrp="1"/>
          </p:cNvSpPr>
          <p:nvPr>
            <p:ph type="title"/>
          </p:nvPr>
        </p:nvSpPr>
        <p:spPr>
          <a:xfrm>
            <a:off x="11452" y="1"/>
            <a:ext cx="9905999" cy="423446"/>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normAutofit/>
          </a:bodyPr>
          <a:lstStyle/>
          <a:p>
            <a:pPr algn="ctr"/>
            <a:r>
              <a:rPr lang="en-US" sz="1700" b="1" dirty="0">
                <a:solidFill>
                  <a:schemeClr val="tx1"/>
                </a:solidFill>
                <a:latin typeface="Times New Roman" pitchFamily="18" charset="0"/>
                <a:cs typeface="Times New Roman" pitchFamily="18" charset="0"/>
              </a:rPr>
              <a:t>KẾT QUẢ CHỈ SỐ CẢI CÁCH HÀNH </a:t>
            </a:r>
            <a:r>
              <a:rPr lang="en-US" sz="1700" b="1">
                <a:solidFill>
                  <a:schemeClr val="tx1"/>
                </a:solidFill>
                <a:latin typeface="Times New Roman" pitchFamily="18" charset="0"/>
                <a:cs typeface="Times New Roman" pitchFamily="18" charset="0"/>
              </a:rPr>
              <a:t>CHÍNH TỈNH LAI CHÂU NĂM 2025</a:t>
            </a:r>
            <a:endParaRPr lang="en-US" sz="1700" b="1" dirty="0">
              <a:solidFill>
                <a:schemeClr val="tx1"/>
              </a:solidFill>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1" y="1482953"/>
            <a:ext cx="3886200" cy="244602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6657" y="4157898"/>
            <a:ext cx="3904344" cy="244550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06496" y="1411433"/>
            <a:ext cx="4337129" cy="251754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06496" y="4038600"/>
            <a:ext cx="4358900" cy="25648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50644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320" y="1066800"/>
            <a:ext cx="4277520" cy="1600438"/>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n-US" sz="1400">
                <a:latin typeface="Times New Roman" pitchFamily="18" charset="0"/>
                <a:cs typeface="Times New Roman" pitchFamily="18" charset="0"/>
              </a:rPr>
              <a:t>Kết quả thực hiện các chỉ tiêu về tỷ lệ số hóa hồ sơ, kết quả giải quyết TTHC; tỷ lệ cấp kết quả điện tử giải quyết TTHC theo Kế hoạch cải cách hành chính năm 2025 chưa đạt: Kết quả thực hiện số hóa hồ sơ, giấy tờ, kết quả giải quyết TTHC đạt 92,04%; tỷ lệ cấp kết quả điện tử đạt 92,25%; tỷ lệ khai thác sử dụng lại thông tin, dữ liệu số hóa đạt 93,57%.</a:t>
            </a:r>
          </a:p>
        </p:txBody>
      </p:sp>
      <p:sp>
        <p:nvSpPr>
          <p:cNvPr id="6" name="Rectangle 5"/>
          <p:cNvSpPr/>
          <p:nvPr/>
        </p:nvSpPr>
        <p:spPr>
          <a:xfrm>
            <a:off x="762000" y="526703"/>
            <a:ext cx="1649811" cy="338554"/>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just"/>
            <a:r>
              <a:rPr lang="en-US" sz="1600" b="1">
                <a:latin typeface="Times New Roman" pitchFamily="18" charset="0"/>
                <a:cs typeface="Times New Roman" pitchFamily="18" charset="0"/>
              </a:rPr>
              <a:t>Tồn tại, hạn chế </a:t>
            </a:r>
            <a:endParaRPr lang="en-US" sz="1600">
              <a:latin typeface="Times New Roman" pitchFamily="18" charset="0"/>
              <a:cs typeface="Times New Roman" pitchFamily="18" charset="0"/>
            </a:endParaRPr>
          </a:p>
        </p:txBody>
      </p:sp>
      <p:sp>
        <p:nvSpPr>
          <p:cNvPr id="10" name="Rectangle 9"/>
          <p:cNvSpPr/>
          <p:nvPr/>
        </p:nvSpPr>
        <p:spPr>
          <a:xfrm>
            <a:off x="0" y="2789873"/>
            <a:ext cx="4267200" cy="523220"/>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1400">
                <a:latin typeface="Times New Roman" pitchFamily="18" charset="0"/>
                <a:cs typeface="Times New Roman" pitchFamily="18" charset="0"/>
              </a:rPr>
              <a:t>Thực hiện nhiệm vụ do Chính phủ, Thủ tướng Chính phủ giao quá hạn (6/40 nhiệm vụ). </a:t>
            </a:r>
          </a:p>
        </p:txBody>
      </p:sp>
      <p:sp>
        <p:nvSpPr>
          <p:cNvPr id="11" name="Rectangle 10"/>
          <p:cNvSpPr/>
          <p:nvPr/>
        </p:nvSpPr>
        <p:spPr>
          <a:xfrm>
            <a:off x="-10320" y="3596386"/>
            <a:ext cx="4277520" cy="738664"/>
          </a:xfrm>
          <a:prstGeom prst="rect">
            <a:avLst/>
          </a:prstGeom>
          <a:solidFill>
            <a:schemeClr val="accent2">
              <a:lumMod val="40000"/>
              <a:lumOff val="60000"/>
            </a:schemeClr>
          </a:solidFill>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1400">
                <a:latin typeface="Times New Roman" pitchFamily="18" charset="0"/>
                <a:cs typeface="Times New Roman" pitchFamily="18" charset="0"/>
              </a:rPr>
              <a:t>Việc công khai TTHC ở nhiều mục trên Cổng thông tin điện tử tỉnh còn chưa đạt yêu cầu, thiếu thống nhất và chưa tạo thuận lợi cho người dân và doanh nghiệp</a:t>
            </a:r>
          </a:p>
        </p:txBody>
      </p:sp>
      <p:sp>
        <p:nvSpPr>
          <p:cNvPr id="12" name="Rectangle 11"/>
          <p:cNvSpPr/>
          <p:nvPr/>
        </p:nvSpPr>
        <p:spPr>
          <a:xfrm>
            <a:off x="1" y="4582180"/>
            <a:ext cx="4267199" cy="523220"/>
          </a:xfrm>
          <a:prstGeom prst="rect">
            <a:avLst/>
          </a:prstGeom>
          <a:solidFill>
            <a:schemeClr val="bg2">
              <a:lumMod val="9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n-US" sz="1400">
                <a:latin typeface="Times New Roman" pitchFamily="18" charset="0"/>
                <a:cs typeface="Times New Roman" pitchFamily="18" charset="0"/>
              </a:rPr>
              <a:t>Vẫn còn hồ sơ TTHC giải quyết quá hạn (cấp tỉnh có 0.75%, cấp xã có 1.69%). </a:t>
            </a:r>
          </a:p>
        </p:txBody>
      </p:sp>
      <p:sp>
        <p:nvSpPr>
          <p:cNvPr id="13" name="Rectangle 12"/>
          <p:cNvSpPr/>
          <p:nvPr/>
        </p:nvSpPr>
        <p:spPr>
          <a:xfrm>
            <a:off x="2" y="5864423"/>
            <a:ext cx="4267198" cy="307777"/>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1400">
                <a:latin typeface="Times New Roman" pitchFamily="18" charset="0"/>
                <a:cs typeface="Times New Roman" pitchFamily="18" charset="0"/>
              </a:rPr>
              <a:t>Bố trí số lượng cấp phòng chưa đảm bảo theo quy định</a:t>
            </a:r>
          </a:p>
        </p:txBody>
      </p:sp>
      <p:sp>
        <p:nvSpPr>
          <p:cNvPr id="14" name="Rectangle 13"/>
          <p:cNvSpPr/>
          <p:nvPr/>
        </p:nvSpPr>
        <p:spPr>
          <a:xfrm>
            <a:off x="4572000" y="3657362"/>
            <a:ext cx="5193890" cy="1600438"/>
          </a:xfrm>
          <a:prstGeom prst="rect">
            <a:avLst/>
          </a:prstGeom>
          <a:solidFill>
            <a:schemeClr val="accent6">
              <a:lumMod val="60000"/>
              <a:lumOff val="40000"/>
            </a:schemeClr>
          </a:solidFill>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1400">
                <a:latin typeface="Times New Roman" pitchFamily="18" charset="0"/>
                <a:cs typeface="Times New Roman" pitchFamily="18" charset="0"/>
              </a:rPr>
              <a:t>Do việc theo dõi, cập nhật tiến độ xử lý hồ sơ trên Hệ thống thông tin </a:t>
            </a:r>
            <a:r>
              <a:rPr lang="en-US" sz="1400" spc="-20">
                <a:latin typeface="Times New Roman" pitchFamily="18" charset="0"/>
                <a:cs typeface="Times New Roman" pitchFamily="18" charset="0"/>
              </a:rPr>
              <a:t>giải quyết TTHC tại một số đơn vị chưa kịp thời; công tác phối hợp trong xử lý hồ sơ có thời điểm còn chưa chặt chẽ; việc chấp hành quy trình, thời gian giải quyết TTHC của một số bộ phận, công chức chưa nghiêm, dẫn đến vẫn còn tình trạng hồ sơ giải quyết quá hạn, một số đơn vị có hồ sơ quá hạn như: Sở Nông nghiệp và Môi trường, Sở Văn hóa, Thể thao và Du lịch; Pa Ủ, Hồng Thu, Nậm Mạ, Tà Tổng, Hua Bum.</a:t>
            </a:r>
          </a:p>
        </p:txBody>
      </p:sp>
      <p:sp>
        <p:nvSpPr>
          <p:cNvPr id="20" name="Title 1"/>
          <p:cNvSpPr>
            <a:spLocks noGrp="1"/>
          </p:cNvSpPr>
          <p:nvPr>
            <p:ph type="title"/>
          </p:nvPr>
        </p:nvSpPr>
        <p:spPr>
          <a:xfrm>
            <a:off x="11452" y="1"/>
            <a:ext cx="9905999" cy="423446"/>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normAutofit/>
          </a:bodyPr>
          <a:lstStyle/>
          <a:p>
            <a:pPr algn="ctr"/>
            <a:r>
              <a:rPr lang="en-US" sz="1700" b="1" dirty="0">
                <a:solidFill>
                  <a:schemeClr val="tx1"/>
                </a:solidFill>
                <a:latin typeface="Times New Roman" pitchFamily="18" charset="0"/>
                <a:cs typeface="Times New Roman" pitchFamily="18" charset="0"/>
              </a:rPr>
              <a:t>KẾT QUẢ CHỈ SỐ CẢI CÁCH HÀNH </a:t>
            </a:r>
            <a:r>
              <a:rPr lang="en-US" sz="1700" b="1">
                <a:solidFill>
                  <a:schemeClr val="tx1"/>
                </a:solidFill>
                <a:latin typeface="Times New Roman" pitchFamily="18" charset="0"/>
                <a:cs typeface="Times New Roman" pitchFamily="18" charset="0"/>
              </a:rPr>
              <a:t>CHÍNH TỈNH LAI CHÂU NĂM 2025</a:t>
            </a:r>
            <a:endParaRPr lang="en-US" sz="1700" b="1" dirty="0">
              <a:solidFill>
                <a:schemeClr val="tx1"/>
              </a:solidFill>
              <a:latin typeface="Times New Roman" pitchFamily="18" charset="0"/>
              <a:cs typeface="Times New Roman" pitchFamily="18" charset="0"/>
            </a:endParaRPr>
          </a:p>
        </p:txBody>
      </p:sp>
      <p:sp>
        <p:nvSpPr>
          <p:cNvPr id="2" name="Rectangle 1"/>
          <p:cNvSpPr/>
          <p:nvPr/>
        </p:nvSpPr>
        <p:spPr>
          <a:xfrm>
            <a:off x="4572000" y="1066800"/>
            <a:ext cx="518160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r>
              <a:rPr lang="en-US" sz="1400">
                <a:latin typeface="Times New Roman" pitchFamily="18" charset="0"/>
                <a:cs typeface="Times New Roman" pitchFamily="18" charset="0"/>
              </a:rPr>
              <a:t>Mục tiêu được xây dựng theo mục tiêu Chính phủ giao hằng năm, tuy nhiên trong quá trình triển khai thực hiện vẫn còn một số khó khăn, vướng mắc như hạ tầng công nghệ thông tin chưa đồng bộ, việc số hóa hồ sơ tại một số đơn vị còn chậm, tỷ lệ người dân sử dụng kết quả điện tử chưa cao, dẫn đến kết quả thực hiện chưa đạt theo yêu cầu đề ra.</a:t>
            </a:r>
          </a:p>
        </p:txBody>
      </p:sp>
      <p:sp>
        <p:nvSpPr>
          <p:cNvPr id="3" name="Rectangle 2"/>
          <p:cNvSpPr/>
          <p:nvPr/>
        </p:nvSpPr>
        <p:spPr>
          <a:xfrm>
            <a:off x="4572000" y="2590800"/>
            <a:ext cx="5181600" cy="954107"/>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1400">
                <a:latin typeface="Times New Roman" pitchFamily="18" charset="0"/>
                <a:cs typeface="Times New Roman" pitchFamily="18" charset="0"/>
              </a:rPr>
              <a:t>Một số nhiệm vụ mặc dù tỉnh đã cập nhật kết quả thực hiện trên Hệ thống theo dõi nhiệm vụ của Văn phòng Chính phủ, tuy nhiên việc xác nhận hoàn thành trên Hệ thống chưa được cập nhật kịp thời nên ảnh hưởng đến kết quả đánh giá.</a:t>
            </a:r>
          </a:p>
        </p:txBody>
      </p:sp>
      <p:sp>
        <p:nvSpPr>
          <p:cNvPr id="21" name="Rectangle 20"/>
          <p:cNvSpPr/>
          <p:nvPr/>
        </p:nvSpPr>
        <p:spPr>
          <a:xfrm>
            <a:off x="6576469" y="533400"/>
            <a:ext cx="1351652" cy="338554"/>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just"/>
            <a:r>
              <a:rPr lang="en-US" sz="1600" b="1">
                <a:latin typeface="Times New Roman" pitchFamily="18" charset="0"/>
                <a:cs typeface="Times New Roman" pitchFamily="18" charset="0"/>
              </a:rPr>
              <a:t>Nguyên nhân</a:t>
            </a:r>
            <a:endParaRPr lang="en-US" sz="1600">
              <a:latin typeface="Times New Roman" pitchFamily="18" charset="0"/>
              <a:cs typeface="Times New Roman" pitchFamily="18" charset="0"/>
            </a:endParaRPr>
          </a:p>
        </p:txBody>
      </p:sp>
      <p:sp>
        <p:nvSpPr>
          <p:cNvPr id="4" name="Rectangle 3"/>
          <p:cNvSpPr/>
          <p:nvPr/>
        </p:nvSpPr>
        <p:spPr>
          <a:xfrm>
            <a:off x="4572000" y="5334000"/>
            <a:ext cx="5193890"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sz="1400">
                <a:latin typeface="Times New Roman" pitchFamily="18" charset="0"/>
                <a:cs typeface="Times New Roman" pitchFamily="18" charset="0"/>
              </a:rPr>
              <a:t>Do trong quá trình sắp xếp, kiện toàn tổ chức bộ máy, hợp nhất và tổ chức lại các phòng chuyên môn theo quy định mới, một số cơ quan, đơn vị chưa kịp thời thực hiện điều chỉnh số lượng cấp phó phòng phù hợp với cơ cấu tổ chức và vị trí việc làm được phê duyệt tại điểm b, khoản 2, Điều 5 và điểm a, khoản 2, Điều 6 Nghị định 150/2025/NĐ-CP ngày 12/6/2025 của Chính phủ </a:t>
            </a:r>
          </a:p>
        </p:txBody>
      </p:sp>
    </p:spTree>
    <p:extLst>
      <p:ext uri="{BB962C8B-B14F-4D97-AF65-F5344CB8AC3E}">
        <p14:creationId xmlns:p14="http://schemas.microsoft.com/office/powerpoint/2010/main" val="1248060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strVal val="#ppt_h"/>
                                          </p:val>
                                        </p:tav>
                                        <p:tav tm="100000">
                                          <p:val>
                                            <p:strVal val="#ppt_h"/>
                                          </p:val>
                                        </p:tav>
                                      </p:tavLst>
                                    </p:anim>
                                  </p:childTnLst>
                                </p:cTn>
                              </p:par>
                              <p:par>
                                <p:cTn id="9" presetID="17" presetClass="entr" presetSubtype="1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strVal val="#ppt_h"/>
                                          </p:val>
                                        </p:tav>
                                        <p:tav tm="100000">
                                          <p:val>
                                            <p:strVal val="#ppt_h"/>
                                          </p:val>
                                        </p:tav>
                                      </p:tavLst>
                                    </p:anim>
                                  </p:childTnLst>
                                </p:cTn>
                              </p:par>
                              <p:par>
                                <p:cTn id="13" presetID="17" presetClass="entr" presetSubtype="1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strVal val="#ppt_h"/>
                                          </p:val>
                                        </p:tav>
                                        <p:tav tm="100000">
                                          <p:val>
                                            <p:strVal val="#ppt_h"/>
                                          </p:val>
                                        </p:tav>
                                      </p:tavLst>
                                    </p:anim>
                                  </p:childTnLst>
                                </p:cTn>
                              </p:par>
                              <p:par>
                                <p:cTn id="17" presetID="17" presetClass="entr" presetSubtype="1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par>
                                <p:cTn id="28" presetID="47"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animEffect transition="in" filter="fade">
                                      <p:cBhvr>
                                        <p:cTn id="39" dur="500"/>
                                        <p:tgtEl>
                                          <p:spTgt spid="11"/>
                                        </p:tgtEl>
                                      </p:cBhvr>
                                    </p:animEffect>
                                  </p:childTnLst>
                                </p:cTn>
                              </p:par>
                            </p:childTnLst>
                          </p:cTn>
                        </p:par>
                      </p:childTnLst>
                    </p:cTn>
                  </p:par>
                  <p:par>
                    <p:cTn id="40" fill="hold">
                      <p:stCondLst>
                        <p:cond delay="indefinite"/>
                      </p:stCondLst>
                      <p:childTnLst>
                        <p:par>
                          <p:cTn id="41" fill="hold">
                            <p:stCondLst>
                              <p:cond delay="0"/>
                            </p:stCondLst>
                            <p:childTnLst>
                              <p:par>
                                <p:cTn id="42" presetID="50" presetClass="entr" presetSubtype="0" decel="10000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1000" fill="hold"/>
                                        <p:tgtEl>
                                          <p:spTgt spid="14"/>
                                        </p:tgtEl>
                                        <p:attrNameLst>
                                          <p:attrName>ppt_w</p:attrName>
                                        </p:attrNameLst>
                                      </p:cBhvr>
                                      <p:tavLst>
                                        <p:tav tm="0">
                                          <p:val>
                                            <p:strVal val="#ppt_w+.3"/>
                                          </p:val>
                                        </p:tav>
                                        <p:tav tm="100000">
                                          <p:val>
                                            <p:strVal val="#ppt_w"/>
                                          </p:val>
                                        </p:tav>
                                      </p:tavLst>
                                    </p:anim>
                                    <p:anim calcmode="lin" valueType="num">
                                      <p:cBhvr>
                                        <p:cTn id="45" dur="1000" fill="hold"/>
                                        <p:tgtEl>
                                          <p:spTgt spid="14"/>
                                        </p:tgtEl>
                                        <p:attrNameLst>
                                          <p:attrName>ppt_h</p:attrName>
                                        </p:attrNameLst>
                                      </p:cBhvr>
                                      <p:tavLst>
                                        <p:tav tm="0">
                                          <p:val>
                                            <p:strVal val="#ppt_h"/>
                                          </p:val>
                                        </p:tav>
                                        <p:tav tm="100000">
                                          <p:val>
                                            <p:strVal val="#ppt_h"/>
                                          </p:val>
                                        </p:tav>
                                      </p:tavLst>
                                    </p:anim>
                                    <p:animEffect transition="in" filter="fade">
                                      <p:cBhvr>
                                        <p:cTn id="46" dur="1000"/>
                                        <p:tgtEl>
                                          <p:spTgt spid="14"/>
                                        </p:tgtEl>
                                      </p:cBhvr>
                                    </p:animEffect>
                                  </p:childTnLst>
                                </p:cTn>
                              </p:par>
                              <p:par>
                                <p:cTn id="47" presetID="50" presetClass="entr" presetSubtype="0" decel="10000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p:cTn id="49" dur="1000" fill="hold"/>
                                        <p:tgtEl>
                                          <p:spTgt spid="12"/>
                                        </p:tgtEl>
                                        <p:attrNameLst>
                                          <p:attrName>ppt_w</p:attrName>
                                        </p:attrNameLst>
                                      </p:cBhvr>
                                      <p:tavLst>
                                        <p:tav tm="0">
                                          <p:val>
                                            <p:strVal val="#ppt_w+.3"/>
                                          </p:val>
                                        </p:tav>
                                        <p:tav tm="100000">
                                          <p:val>
                                            <p:strVal val="#ppt_w"/>
                                          </p:val>
                                        </p:tav>
                                      </p:tavLst>
                                    </p:anim>
                                    <p:anim calcmode="lin" valueType="num">
                                      <p:cBhvr>
                                        <p:cTn id="50" dur="1000" fill="hold"/>
                                        <p:tgtEl>
                                          <p:spTgt spid="12"/>
                                        </p:tgtEl>
                                        <p:attrNameLst>
                                          <p:attrName>ppt_h</p:attrName>
                                        </p:attrNameLst>
                                      </p:cBhvr>
                                      <p:tavLst>
                                        <p:tav tm="0">
                                          <p:val>
                                            <p:strVal val="#ppt_h"/>
                                          </p:val>
                                        </p:tav>
                                        <p:tav tm="100000">
                                          <p:val>
                                            <p:strVal val="#ppt_h"/>
                                          </p:val>
                                        </p:tav>
                                      </p:tavLst>
                                    </p:anim>
                                    <p:animEffect transition="in" filter="fade">
                                      <p:cBhvr>
                                        <p:cTn id="51" dur="10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1000"/>
                                        <p:tgtEl>
                                          <p:spTgt spid="4"/>
                                        </p:tgtEl>
                                      </p:cBhvr>
                                    </p:animEffect>
                                    <p:anim calcmode="lin" valueType="num">
                                      <p:cBhvr>
                                        <p:cTn id="57" dur="1000" fill="hold"/>
                                        <p:tgtEl>
                                          <p:spTgt spid="4"/>
                                        </p:tgtEl>
                                        <p:attrNameLst>
                                          <p:attrName>ppt_x</p:attrName>
                                        </p:attrNameLst>
                                      </p:cBhvr>
                                      <p:tavLst>
                                        <p:tav tm="0">
                                          <p:val>
                                            <p:strVal val="#ppt_x"/>
                                          </p:val>
                                        </p:tav>
                                        <p:tav tm="100000">
                                          <p:val>
                                            <p:strVal val="#ppt_x"/>
                                          </p:val>
                                        </p:tav>
                                      </p:tavLst>
                                    </p:anim>
                                    <p:anim calcmode="lin" valueType="num">
                                      <p:cBhvr>
                                        <p:cTn id="58" dur="1000" fill="hold"/>
                                        <p:tgtEl>
                                          <p:spTgt spid="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1000"/>
                                        <p:tgtEl>
                                          <p:spTgt spid="13"/>
                                        </p:tgtEl>
                                      </p:cBhvr>
                                    </p:animEffect>
                                    <p:anim calcmode="lin" valueType="num">
                                      <p:cBhvr>
                                        <p:cTn id="62" dur="1000" fill="hold"/>
                                        <p:tgtEl>
                                          <p:spTgt spid="13"/>
                                        </p:tgtEl>
                                        <p:attrNameLst>
                                          <p:attrName>ppt_x</p:attrName>
                                        </p:attrNameLst>
                                      </p:cBhvr>
                                      <p:tavLst>
                                        <p:tav tm="0">
                                          <p:val>
                                            <p:strVal val="#ppt_x"/>
                                          </p:val>
                                        </p:tav>
                                        <p:tav tm="100000">
                                          <p:val>
                                            <p:strVal val="#ppt_x"/>
                                          </p:val>
                                        </p:tav>
                                      </p:tavLst>
                                    </p:anim>
                                    <p:anim calcmode="lin" valueType="num">
                                      <p:cBhvr>
                                        <p:cTn id="6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0" grpId="0" animBg="1"/>
      <p:bldP spid="11" grpId="0" animBg="1"/>
      <p:bldP spid="12" grpId="0" animBg="1"/>
      <p:bldP spid="13" grpId="0" animBg="1"/>
      <p:bldP spid="14" grpId="0" animBg="1"/>
      <p:bldP spid="2" grpId="0" animBg="1"/>
      <p:bldP spid="3" grpId="0" animBg="1"/>
      <p:bldP spid="21"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191000" y="1201578"/>
            <a:ext cx="5684044" cy="1169551"/>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1400">
                <a:latin typeface="Times New Roman" pitchFamily="18" charset="0"/>
                <a:cs typeface="Times New Roman" pitchFamily="18" charset="0"/>
              </a:rPr>
              <a:t>Do phần lớn đơn vị sự nghiệp công lập trên địa bàn tỉnh chủ yếu do Nhà nước bảo đảm kinh phí hoạt động, khả năng tự chủ tài chính của các đơn vị sự nghiệp công lập còn hạn chế; mặt khác, việc sắp xếp, kiện toàn tổ chức bộ máy và thực hiện các cơ chế, chính sách mới cũng ảnh hưởng đến lộ trình nâng mức độ tự chủ tài chính của các đơn vị. </a:t>
            </a:r>
          </a:p>
        </p:txBody>
      </p:sp>
      <p:sp>
        <p:nvSpPr>
          <p:cNvPr id="5" name="Rectangle 4"/>
          <p:cNvSpPr/>
          <p:nvPr/>
        </p:nvSpPr>
        <p:spPr>
          <a:xfrm>
            <a:off x="4191001" y="2514600"/>
            <a:ext cx="5684044" cy="1815882"/>
          </a:xfrm>
          <a:prstGeom prst="rect">
            <a:avLst/>
          </a:prstGeom>
          <a:ln w="3175"/>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n-US" sz="1400">
                <a:latin typeface="Times New Roman" pitchFamily="18" charset="0"/>
                <a:cs typeface="Times New Roman" pitchFamily="18" charset="0"/>
              </a:rPr>
              <a:t>Do hạ tầng viễn thông, công nghệ thông tin tại một số khu vực chưa đồng bộ, ảnh hưởng đến việc tiếp cận và sử dụng dịch vụ công trực tuyến của người dân; trình độ ứng dụng công nghệ thông tin, kỹ năng số của một bộ phận người dân, nhất là đồng bào dân tộc thiểu số còn hạn chế; thói quen nộp hồ sơ trực tiếp, sử dụng tiền mặt vẫn còn phổ biến. Ngoài ra, việc tuyên truyền, hướng dẫn sử dụng dịch vụ công trực tuyến và thanh toán trực tuyến tại một số cơ quan, đơn vị hiệu quả chưa đồng đều, dẫn đến tỷ lệ hồ sơ trực tuyến toàn trình và thanh toán trực tuyến còn thấp so với yêu cầu đề ra.</a:t>
            </a:r>
          </a:p>
        </p:txBody>
      </p:sp>
      <p:sp>
        <p:nvSpPr>
          <p:cNvPr id="8" name="Rectangle 7"/>
          <p:cNvSpPr/>
          <p:nvPr/>
        </p:nvSpPr>
        <p:spPr>
          <a:xfrm>
            <a:off x="4193458" y="4495800"/>
            <a:ext cx="5681585" cy="1600438"/>
          </a:xfrm>
          <a:prstGeom prst="rect">
            <a:avLst/>
          </a:prstGeom>
          <a:ln w="3175"/>
        </p:spPr>
        <p:style>
          <a:lnRef idx="2">
            <a:schemeClr val="dk1"/>
          </a:lnRef>
          <a:fillRef idx="1">
            <a:schemeClr val="lt1"/>
          </a:fillRef>
          <a:effectRef idx="0">
            <a:schemeClr val="dk1"/>
          </a:effectRef>
          <a:fontRef idx="minor">
            <a:schemeClr val="dk1"/>
          </a:fontRef>
        </p:style>
        <p:txBody>
          <a:bodyPr wrap="square">
            <a:spAutoFit/>
          </a:bodyPr>
          <a:lstStyle/>
          <a:p>
            <a:pPr algn="just"/>
            <a:r>
              <a:rPr lang="en-US" sz="1400">
                <a:latin typeface="Times New Roman" pitchFamily="18" charset="0"/>
                <a:cs typeface="Times New Roman" pitchFamily="18" charset="0"/>
              </a:rPr>
              <a:t>- Do điều kiện kinh tế - xã hội của tỉnh còn nhiều khó khăn, trình độ tiếp cận thông tin và sử dụng dịch vụ công trực tuyến của người dân chưa đồng đều.</a:t>
            </a:r>
          </a:p>
          <a:p>
            <a:pPr algn="just"/>
            <a:r>
              <a:rPr lang="en-US" sz="1400">
                <a:latin typeface="Times New Roman" pitchFamily="18" charset="0"/>
                <a:cs typeface="Times New Roman" pitchFamily="18" charset="0"/>
              </a:rPr>
              <a:t>- Công tác lãnh đạo, chỉ đạo, kiểm tra, đôn đốc ở một số cơ quan, đơn vị có thời điểm chưa thường xuyên</a:t>
            </a:r>
          </a:p>
          <a:p>
            <a:pPr algn="just"/>
            <a:r>
              <a:rPr lang="en-US" sz="1400">
                <a:latin typeface="Times New Roman" pitchFamily="18" charset="0"/>
                <a:cs typeface="Times New Roman" pitchFamily="18" charset="0"/>
              </a:rPr>
              <a:t>- Phiếu khảo sát gồm nhiều câu hỏi; mỗi câu hỏi gồm nhiều phương án lựa vì thế rất khó đạt điểm tối đa (nếu đạt điểm tối đa thì 100% người được trả lời phải trả lời 100% câu hỏi với phương án lựa chọn là tốt nhất). </a:t>
            </a:r>
          </a:p>
        </p:txBody>
      </p:sp>
      <p:sp>
        <p:nvSpPr>
          <p:cNvPr id="9" name="Rectangle 8"/>
          <p:cNvSpPr/>
          <p:nvPr/>
        </p:nvSpPr>
        <p:spPr>
          <a:xfrm>
            <a:off x="762000" y="526703"/>
            <a:ext cx="1649811" cy="338554"/>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just"/>
            <a:r>
              <a:rPr lang="en-US" sz="1600" b="1">
                <a:latin typeface="Times New Roman" pitchFamily="18" charset="0"/>
                <a:cs typeface="Times New Roman" pitchFamily="18" charset="0"/>
              </a:rPr>
              <a:t>Tồn tại, hạn chế </a:t>
            </a:r>
            <a:endParaRPr lang="en-US" sz="1600">
              <a:latin typeface="Times New Roman" pitchFamily="18" charset="0"/>
              <a:cs typeface="Times New Roman" pitchFamily="18" charset="0"/>
            </a:endParaRPr>
          </a:p>
        </p:txBody>
      </p:sp>
      <p:sp>
        <p:nvSpPr>
          <p:cNvPr id="10" name="Title 1"/>
          <p:cNvSpPr>
            <a:spLocks noGrp="1"/>
          </p:cNvSpPr>
          <p:nvPr>
            <p:ph type="title"/>
          </p:nvPr>
        </p:nvSpPr>
        <p:spPr>
          <a:xfrm>
            <a:off x="11452" y="1"/>
            <a:ext cx="9905999" cy="423446"/>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normAutofit/>
          </a:bodyPr>
          <a:lstStyle/>
          <a:p>
            <a:pPr algn="ctr"/>
            <a:r>
              <a:rPr lang="en-US" sz="1700" b="1" dirty="0">
                <a:solidFill>
                  <a:schemeClr val="tx1"/>
                </a:solidFill>
                <a:latin typeface="Times New Roman" pitchFamily="18" charset="0"/>
                <a:cs typeface="Times New Roman" pitchFamily="18" charset="0"/>
              </a:rPr>
              <a:t>KẾT QUẢ CHỈ SỐ CẢI CÁCH HÀNH </a:t>
            </a:r>
            <a:r>
              <a:rPr lang="en-US" sz="1700" b="1">
                <a:solidFill>
                  <a:schemeClr val="tx1"/>
                </a:solidFill>
                <a:latin typeface="Times New Roman" pitchFamily="18" charset="0"/>
                <a:cs typeface="Times New Roman" pitchFamily="18" charset="0"/>
              </a:rPr>
              <a:t>CHÍNH TỈNH LAI CHÂU NĂM 2025</a:t>
            </a:r>
            <a:endParaRPr lang="en-US" sz="1700" b="1" dirty="0">
              <a:solidFill>
                <a:schemeClr val="tx1"/>
              </a:solidFill>
              <a:latin typeface="Times New Roman" pitchFamily="18" charset="0"/>
              <a:cs typeface="Times New Roman" pitchFamily="18" charset="0"/>
            </a:endParaRPr>
          </a:p>
        </p:txBody>
      </p:sp>
      <p:sp>
        <p:nvSpPr>
          <p:cNvPr id="11" name="Rectangle 10"/>
          <p:cNvSpPr/>
          <p:nvPr/>
        </p:nvSpPr>
        <p:spPr>
          <a:xfrm>
            <a:off x="6576469" y="533400"/>
            <a:ext cx="1351652" cy="338554"/>
          </a:xfrm>
          <a:prstGeom prst="rect">
            <a:avLst/>
          </a:prstGeom>
        </p:spPr>
        <p:style>
          <a:lnRef idx="1">
            <a:schemeClr val="accent4"/>
          </a:lnRef>
          <a:fillRef idx="2">
            <a:schemeClr val="accent4"/>
          </a:fillRef>
          <a:effectRef idx="1">
            <a:schemeClr val="accent4"/>
          </a:effectRef>
          <a:fontRef idx="minor">
            <a:schemeClr val="dk1"/>
          </a:fontRef>
        </p:style>
        <p:txBody>
          <a:bodyPr wrap="none">
            <a:spAutoFit/>
          </a:bodyPr>
          <a:lstStyle/>
          <a:p>
            <a:pPr algn="just"/>
            <a:r>
              <a:rPr lang="en-US" sz="1600" b="1">
                <a:latin typeface="Times New Roman" pitchFamily="18" charset="0"/>
                <a:cs typeface="Times New Roman" pitchFamily="18" charset="0"/>
              </a:rPr>
              <a:t>Nguyên nhân</a:t>
            </a:r>
            <a:endParaRPr lang="en-US" sz="1600">
              <a:latin typeface="Times New Roman" pitchFamily="18" charset="0"/>
              <a:cs typeface="Times New Roman" pitchFamily="18" charset="0"/>
            </a:endParaRPr>
          </a:p>
        </p:txBody>
      </p:sp>
      <p:sp>
        <p:nvSpPr>
          <p:cNvPr id="12" name="Rectangle 11"/>
          <p:cNvSpPr/>
          <p:nvPr/>
        </p:nvSpPr>
        <p:spPr>
          <a:xfrm>
            <a:off x="9832" y="1560493"/>
            <a:ext cx="3876368" cy="95410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1400">
                <a:latin typeface="Times New Roman" pitchFamily="18" charset="0"/>
                <a:cs typeface="Times New Roman" pitchFamily="18" charset="0"/>
              </a:rPr>
              <a:t>Không tăng thêm đơn vị sự nghiệp công lập tự bảo đảm chi thường xuyên và số đơn vị sự nghiệp công lập tự bảo đảm một phần chi thường xuyên không tăng so với năm 2024</a:t>
            </a:r>
          </a:p>
        </p:txBody>
      </p:sp>
      <p:sp>
        <p:nvSpPr>
          <p:cNvPr id="13" name="Rectangle 12"/>
          <p:cNvSpPr/>
          <p:nvPr/>
        </p:nvSpPr>
        <p:spPr>
          <a:xfrm>
            <a:off x="9832" y="2703493"/>
            <a:ext cx="3876368" cy="954107"/>
          </a:xfrm>
          <a:prstGeom prst="rect">
            <a:avLst/>
          </a:prstGeom>
          <a:solidFill>
            <a:schemeClr val="accent3">
              <a:lumMod val="20000"/>
              <a:lumOff val="80000"/>
            </a:schemeClr>
          </a:solidFill>
          <a:ln w="3175"/>
        </p:spPr>
        <p:style>
          <a:lnRef idx="2">
            <a:schemeClr val="accent2"/>
          </a:lnRef>
          <a:fillRef idx="1">
            <a:schemeClr val="lt1"/>
          </a:fillRef>
          <a:effectRef idx="0">
            <a:schemeClr val="accent2"/>
          </a:effectRef>
          <a:fontRef idx="minor">
            <a:schemeClr val="dk1"/>
          </a:fontRef>
        </p:style>
        <p:txBody>
          <a:bodyPr wrap="square">
            <a:spAutoFit/>
          </a:bodyPr>
          <a:lstStyle/>
          <a:p>
            <a:r>
              <a:rPr lang="en-US" sz="1400">
                <a:latin typeface="Times New Roman" pitchFamily="18" charset="0"/>
                <a:cs typeface="Times New Roman" pitchFamily="18" charset="0"/>
              </a:rPr>
              <a:t>Tỷ lệ dịch vụ dữ liệu có trên Nền tảng tích hợp, chia sẻ dữ liệu quốc gia của tỉnh chưa đầy đủ (kết quả theo dõi, đánh giá của Bộ Khoa học và Công nghệ trên hệ thống NDXP).</a:t>
            </a:r>
          </a:p>
        </p:txBody>
      </p:sp>
      <p:sp>
        <p:nvSpPr>
          <p:cNvPr id="14" name="Rectangle 13"/>
          <p:cNvSpPr/>
          <p:nvPr/>
        </p:nvSpPr>
        <p:spPr>
          <a:xfrm>
            <a:off x="9832" y="3783449"/>
            <a:ext cx="3876368" cy="116955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1400">
                <a:latin typeface="Times New Roman" pitchFamily="18" charset="0"/>
                <a:cs typeface="Times New Roman" pitchFamily="18" charset="0"/>
              </a:rPr>
              <a:t>Tỷ lệ dịch vụ công trực tuyến toàn trình; tỷ lệ hồ sơ trực tuyến toàn trình, tỷ lệ thanh toán trực tuyến chưa đạt theo yêu cầu (kết quả theo dõi, đánh giá của Bộ Khoa học và Công nghệ trên Hệ thống EMC). </a:t>
            </a:r>
          </a:p>
        </p:txBody>
      </p:sp>
      <p:sp>
        <p:nvSpPr>
          <p:cNvPr id="15" name="Rectangle 14"/>
          <p:cNvSpPr/>
          <p:nvPr/>
        </p:nvSpPr>
        <p:spPr>
          <a:xfrm>
            <a:off x="9831" y="5105400"/>
            <a:ext cx="3952569" cy="95410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1400">
                <a:latin typeface="Times New Roman" pitchFamily="18" charset="0"/>
                <a:cs typeface="Times New Roman" pitchFamily="18" charset="0"/>
              </a:rPr>
              <a:t>Kết quả điều tra xã hội học đối với một số nội dung tiêu chí đánh giá tác động của cải cách hành chính và mức độ hài lòng của người dân còn thấp, làm ảnh hưởng đến Chỉ số cải cách hành chính của tỉnh. </a:t>
            </a:r>
          </a:p>
        </p:txBody>
      </p:sp>
    </p:spTree>
    <p:extLst>
      <p:ext uri="{BB962C8B-B14F-4D97-AF65-F5344CB8AC3E}">
        <p14:creationId xmlns:p14="http://schemas.microsoft.com/office/powerpoint/2010/main" val="347515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8" presetClass="entr" presetSubtype="12"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strips(down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barn(inVertical)">
                                      <p:cBhvr>
                                        <p:cTn id="34" dur="500"/>
                                        <p:tgtEl>
                                          <p:spTgt spid="14"/>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arn(inVertical)">
                                      <p:cBhvr>
                                        <p:cTn id="37" dur="5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ppt_x"/>
                                          </p:val>
                                        </p:tav>
                                        <p:tav tm="100000">
                                          <p:val>
                                            <p:strVal val="#ppt_x"/>
                                          </p:val>
                                        </p:tav>
                                      </p:tavLst>
                                    </p:anim>
                                    <p:anim calcmode="lin" valueType="num">
                                      <p:cBhvr additive="base">
                                        <p:cTn id="4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P spid="9" grpId="0" animBg="1"/>
      <p:bldP spid="11" grpId="0" animBg="1"/>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850" y="1295400"/>
            <a:ext cx="89154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2" name="Google Shape;181;p14"/>
          <p:cNvSpPr txBox="1">
            <a:spLocks/>
          </p:cNvSpPr>
          <p:nvPr/>
        </p:nvSpPr>
        <p:spPr>
          <a:xfrm>
            <a:off x="990600" y="152400"/>
            <a:ext cx="7594600" cy="609600"/>
          </a:xfrm>
          <a:prstGeom prst="rect">
            <a:avLst/>
          </a:prstGeom>
          <a:effectLst>
            <a:glow rad="101600">
              <a:schemeClr val="accent6">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1pPr>
            <a:lvl2pPr marR="0" lvl="1"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2pPr>
            <a:lvl3pPr marR="0" lvl="2"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3pPr>
            <a:lvl4pPr marR="0" lvl="3"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4pPr>
            <a:lvl5pPr marR="0" lvl="4"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5pPr>
            <a:lvl6pPr marR="0" lvl="5"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6pPr>
            <a:lvl7pPr marR="0" lvl="6"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7pPr>
            <a:lvl8pPr marR="0" lvl="7"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8pPr>
            <a:lvl9pPr marR="0" lvl="8"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9pPr>
          </a:lstStyle>
          <a:p>
            <a:pPr algn="ctr"/>
            <a:r>
              <a:rPr lang="en-US" sz="2000">
                <a:solidFill>
                  <a:schemeClr val="tx1">
                    <a:lumMod val="85000"/>
                    <a:lumOff val="15000"/>
                  </a:schemeClr>
                </a:solidFill>
                <a:latin typeface="Times New Roman" pitchFamily="18" charset="0"/>
                <a:cs typeface="Times New Roman" pitchFamily="18" charset="0"/>
              </a:rPr>
              <a:t>CHỈ SỐ CẢI CÁCH HÀNH CHÍNH TỈNH LAI CHÂU NĂM 2025</a:t>
            </a:r>
            <a:endParaRPr lang="en-US" sz="1600" dirty="0">
              <a:solidFill>
                <a:schemeClr val="tx1">
                  <a:lumMod val="85000"/>
                  <a:lumOff val="15000"/>
                </a:schemeClr>
              </a:solidFill>
              <a:latin typeface="Times New Roman" pitchFamily="18" charset="0"/>
              <a:cs typeface="Times New Roman" pitchFamily="18" charset="0"/>
            </a:endParaRPr>
          </a:p>
        </p:txBody>
      </p:sp>
    </p:spTree>
    <p:extLst>
      <p:ext uri="{BB962C8B-B14F-4D97-AF65-F5344CB8AC3E}">
        <p14:creationId xmlns:p14="http://schemas.microsoft.com/office/powerpoint/2010/main" val="603226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32"/>
                                        </p:tgtEl>
                                        <p:attrNameLst>
                                          <p:attrName>style.visibility</p:attrName>
                                        </p:attrNameLst>
                                      </p:cBhvr>
                                      <p:to>
                                        <p:strVal val="visible"/>
                                      </p:to>
                                    </p:set>
                                    <p:animEffect transition="in" filter="circle(in)">
                                      <p:cBhvr>
                                        <p:cTn id="7" dur="2000"/>
                                        <p:tgtEl>
                                          <p:spTgt spid="23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circle(in)">
                                      <p:cBhvr>
                                        <p:cTn id="12"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562626DB-3643-4BB8-8FEE-E1C49E773199}"/>
              </a:ext>
            </a:extLst>
          </p:cNvPr>
          <p:cNvSpPr txBox="1"/>
          <p:nvPr/>
        </p:nvSpPr>
        <p:spPr>
          <a:xfrm>
            <a:off x="495300" y="650512"/>
            <a:ext cx="90805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1600" b="1" spc="-20">
                <a:effectLst/>
                <a:latin typeface="Times New Roman" panose="02020603050405020304" pitchFamily="18" charset="0"/>
                <a:ea typeface="Times New Roman" panose="02020603050405020304" pitchFamily="18" charset="0"/>
              </a:rPr>
              <a:t>MỤC TIÊU, NHIỆM VỤ VÀ GIẢI PHÁP NÂNG CAO CHỈ SỐ PAR INDEX NĂM 2025</a:t>
            </a:r>
            <a:endParaRPr lang="en-US" sz="1600"/>
          </a:p>
        </p:txBody>
      </p:sp>
      <p:sp>
        <p:nvSpPr>
          <p:cNvPr id="5" name="TextBox 4">
            <a:extLst>
              <a:ext uri="{FF2B5EF4-FFF2-40B4-BE49-F238E27FC236}">
                <a16:creationId xmlns:a16="http://schemas.microsoft.com/office/drawing/2014/main" xmlns="" id="{49334AC9-9030-47BC-9960-A9209D622F4F}"/>
              </a:ext>
            </a:extLst>
          </p:cNvPr>
          <p:cNvSpPr txBox="1"/>
          <p:nvPr/>
        </p:nvSpPr>
        <p:spPr>
          <a:xfrm>
            <a:off x="165099" y="2615148"/>
            <a:ext cx="1072105" cy="3785652"/>
          </a:xfrm>
          <a:prstGeom prst="rect">
            <a:avLst/>
          </a:prstGeom>
          <a:ln/>
        </p:spPr>
        <p:style>
          <a:lnRef idx="2">
            <a:schemeClr val="accent6"/>
          </a:lnRef>
          <a:fillRef idx="1">
            <a:schemeClr val="lt1"/>
          </a:fillRef>
          <a:effectRef idx="0">
            <a:schemeClr val="accent6"/>
          </a:effectRef>
          <a:fontRef idx="minor">
            <a:schemeClr val="dk1"/>
          </a:fontRef>
        </p:style>
        <p:txBody>
          <a:bodyPr wrap="square">
            <a:spAutoFit/>
          </a:bodyPr>
          <a:lstStyle/>
          <a:p>
            <a:pPr algn="just">
              <a:lnSpc>
                <a:spcPts val="1800"/>
              </a:lnSpc>
              <a:spcBef>
                <a:spcPts val="300"/>
              </a:spcBef>
              <a:spcAft>
                <a:spcPts val="300"/>
              </a:spcAft>
            </a:pPr>
            <a:r>
              <a:rPr lang="en-US" sz="1400" spc="-20">
                <a:effectLst/>
                <a:latin typeface="Times New Roman" panose="02020603050405020304" pitchFamily="18" charset="0"/>
                <a:ea typeface="Times New Roman" panose="02020603050405020304" pitchFamily="18" charset="0"/>
                <a:cs typeface="Times New Roman" panose="02020603050405020304" pitchFamily="18" charset="0"/>
              </a:rPr>
              <a:t>Tiếp tục duy trì những nội dung đánh giá đã đạt điểm tối đa; cải thiện, nâng cao các nội dung đánh giá mà điểm chưa đạt hoặc đạt chưa được tối đa theo thang điểm chấm của Bộ Chỉ số.</a:t>
            </a:r>
            <a:endParaRPr lang="en-US" sz="1400">
              <a:effectLst/>
              <a:latin typeface=".VnTime" panose="020B7200000000000000" pitchFamily="34" charset="0"/>
              <a:ea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xmlns="" id="{D9C8CF28-DD22-45FB-91CC-A03197AF13BB}"/>
              </a:ext>
            </a:extLst>
          </p:cNvPr>
          <p:cNvSpPr txBox="1"/>
          <p:nvPr/>
        </p:nvSpPr>
        <p:spPr>
          <a:xfrm>
            <a:off x="1312421" y="2633434"/>
            <a:ext cx="1139503" cy="1384995"/>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en-US" sz="1400">
                <a:effectLst/>
                <a:latin typeface="Times New Roman" panose="02020603050405020304" pitchFamily="18" charset="0"/>
                <a:ea typeface="Times New Roman" panose="02020603050405020304" pitchFamily="18" charset="0"/>
              </a:rPr>
              <a:t>Khẩn trương xây dựng Kế hoạch khắc phục những tồn tại, hạn chế</a:t>
            </a:r>
            <a:endParaRPr lang="en-US" sz="1100"/>
          </a:p>
        </p:txBody>
      </p:sp>
      <p:sp>
        <p:nvSpPr>
          <p:cNvPr id="7" name="TextBox 6">
            <a:extLst>
              <a:ext uri="{FF2B5EF4-FFF2-40B4-BE49-F238E27FC236}">
                <a16:creationId xmlns:a16="http://schemas.microsoft.com/office/drawing/2014/main" xmlns="" id="{021EFA8F-A711-4DA2-B13A-C825B5DF8342}"/>
              </a:ext>
            </a:extLst>
          </p:cNvPr>
          <p:cNvSpPr txBox="1"/>
          <p:nvPr/>
        </p:nvSpPr>
        <p:spPr>
          <a:xfrm>
            <a:off x="3136900" y="1292351"/>
            <a:ext cx="5571600" cy="369332"/>
          </a:xfrm>
          <a:prstGeom prst="rect">
            <a:avLst/>
          </a:prstGeom>
          <a:solidFill>
            <a:schemeClr val="accent3">
              <a:lumMod val="40000"/>
              <a:lumOff val="60000"/>
            </a:schemeClr>
          </a:solidFill>
        </p:spPr>
        <p:txBody>
          <a:bodyPr wrap="square">
            <a:spAutoFit/>
          </a:bodyPr>
          <a:lstStyle/>
          <a:p>
            <a:pPr algn="ctr"/>
            <a:r>
              <a:rPr lang="en-US" sz="1800" b="1" spc="-20">
                <a:effectLst/>
                <a:latin typeface="Times New Roman" panose="02020603050405020304" pitchFamily="18" charset="0"/>
                <a:ea typeface="Times New Roman" panose="02020603050405020304" pitchFamily="18" charset="0"/>
              </a:rPr>
              <a:t>Nhiệm vụ và giải pháp đối với các cơ quan, đơn vị </a:t>
            </a:r>
            <a:endParaRPr lang="en-US"/>
          </a:p>
        </p:txBody>
      </p:sp>
      <p:sp>
        <p:nvSpPr>
          <p:cNvPr id="8" name="TextBox 7">
            <a:extLst>
              <a:ext uri="{FF2B5EF4-FFF2-40B4-BE49-F238E27FC236}">
                <a16:creationId xmlns:a16="http://schemas.microsoft.com/office/drawing/2014/main" xmlns="" id="{4C0E423C-2764-4ADA-9F90-BBE84078568F}"/>
              </a:ext>
            </a:extLst>
          </p:cNvPr>
          <p:cNvSpPr txBox="1"/>
          <p:nvPr/>
        </p:nvSpPr>
        <p:spPr>
          <a:xfrm>
            <a:off x="123301" y="1444334"/>
            <a:ext cx="1155700" cy="323165"/>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pPr algn="just">
              <a:lnSpc>
                <a:spcPts val="1800"/>
              </a:lnSpc>
              <a:spcBef>
                <a:spcPts val="600"/>
              </a:spcBef>
              <a:spcAft>
                <a:spcPts val="600"/>
              </a:spcAft>
            </a:pPr>
            <a:r>
              <a:rPr lang="en-US" sz="1800" b="1" spc="-2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Mục tiêu </a:t>
            </a:r>
            <a:endParaRPr lang="en-US" sz="180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xmlns="" id="{1003A6B1-28DB-4E9C-8F48-0F265C22794A}"/>
              </a:ext>
            </a:extLst>
          </p:cNvPr>
          <p:cNvSpPr txBox="1"/>
          <p:nvPr/>
        </p:nvSpPr>
        <p:spPr>
          <a:xfrm>
            <a:off x="2644479" y="2593434"/>
            <a:ext cx="1060349" cy="330090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en-US" sz="1400">
                <a:effectLst/>
                <a:latin typeface="Times New Roman" panose="02020603050405020304" pitchFamily="18" charset="0"/>
                <a:ea typeface="Times New Roman" panose="02020603050405020304" pitchFamily="18" charset="0"/>
                <a:cs typeface="Times New Roman" panose="02020603050405020304" pitchFamily="18" charset="0"/>
              </a:rPr>
              <a:t>Thực hiện tốt công tác cải cách TTHC</a:t>
            </a:r>
          </a:p>
          <a:p>
            <a:pPr algn="just">
              <a:lnSpc>
                <a:spcPts val="1800"/>
              </a:lnSpc>
              <a:spcBef>
                <a:spcPts val="300"/>
              </a:spcBef>
              <a:spcAft>
                <a:spcPts val="300"/>
              </a:spcAft>
            </a:pPr>
            <a:r>
              <a:rPr lang="en-US" sz="1400">
                <a:effectLst/>
                <a:latin typeface="Times New Roman" panose="02020603050405020304" pitchFamily="18" charset="0"/>
                <a:ea typeface="Times New Roman" panose="02020603050405020304" pitchFamily="18" charset="0"/>
                <a:cs typeface="Times New Roman" panose="02020603050405020304" pitchFamily="18" charset="0"/>
              </a:rPr>
              <a:t>đẩy mạnh việc giải quyết TTHC trên môi trường điện tử và thực hiện số hóa TTHC theo đúng quy định.</a:t>
            </a:r>
          </a:p>
        </p:txBody>
      </p:sp>
      <p:sp>
        <p:nvSpPr>
          <p:cNvPr id="10" name="TextBox 9">
            <a:extLst>
              <a:ext uri="{FF2B5EF4-FFF2-40B4-BE49-F238E27FC236}">
                <a16:creationId xmlns:a16="http://schemas.microsoft.com/office/drawing/2014/main" xmlns="" id="{D62EDF58-F99B-4CC1-AE16-0561F27E392C}"/>
              </a:ext>
            </a:extLst>
          </p:cNvPr>
          <p:cNvSpPr txBox="1"/>
          <p:nvPr/>
        </p:nvSpPr>
        <p:spPr>
          <a:xfrm>
            <a:off x="3861404" y="2620378"/>
            <a:ext cx="1233025" cy="2031325"/>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r>
              <a:rPr lang="en-US" sz="1400">
                <a:effectLst/>
                <a:latin typeface="Times New Roman" panose="02020603050405020304" pitchFamily="18" charset="0"/>
                <a:ea typeface="Times New Roman" panose="02020603050405020304" pitchFamily="18" charset="0"/>
              </a:rPr>
              <a:t>Quán triệt, tuyên truyền nâng cao ý thức công vụ, kỷ luật, kỷ cương hành chính cho cán bộ, công chức, viên chức</a:t>
            </a:r>
            <a:endParaRPr lang="en-US" sz="1100"/>
          </a:p>
        </p:txBody>
      </p:sp>
      <p:sp>
        <p:nvSpPr>
          <p:cNvPr id="11" name="TextBox 10">
            <a:extLst>
              <a:ext uri="{FF2B5EF4-FFF2-40B4-BE49-F238E27FC236}">
                <a16:creationId xmlns:a16="http://schemas.microsoft.com/office/drawing/2014/main" xmlns="" id="{D91472B1-8DB8-4F26-917D-088A46AD1B37}"/>
              </a:ext>
            </a:extLst>
          </p:cNvPr>
          <p:cNvSpPr txBox="1"/>
          <p:nvPr/>
        </p:nvSpPr>
        <p:spPr>
          <a:xfrm>
            <a:off x="5286513" y="2614566"/>
            <a:ext cx="1238250" cy="1477328"/>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lnSpc>
                <a:spcPts val="1800"/>
              </a:lnSpc>
              <a:spcBef>
                <a:spcPts val="600"/>
              </a:spcBef>
              <a:spcAft>
                <a:spcPts val="600"/>
              </a:spcAft>
            </a:pPr>
            <a:r>
              <a:rPr lang="en-US" sz="1400" spc="-20">
                <a:effectLst/>
                <a:latin typeface="Times New Roman" panose="02020603050405020304" pitchFamily="18" charset="0"/>
                <a:ea typeface="Times New Roman" panose="02020603050405020304" pitchFamily="18" charset="0"/>
              </a:rPr>
              <a:t>Tiếp tục thực hiện cơ chế tự chủ tài chính của các đơn vị sự nghiệp công lập</a:t>
            </a:r>
            <a:endParaRPr lang="en-US" sz="1100" i="1">
              <a:solidFill>
                <a:schemeClr val="bg2">
                  <a:lumMod val="25000"/>
                </a:schemeClr>
              </a:solidFill>
              <a:effectLst/>
              <a:latin typeface=".VnTime" panose="020B7200000000000000" pitchFamily="34" charset="0"/>
              <a:ea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xmlns="" id="{236F32CA-EEC4-4CF5-A837-0D3EB10E9637}"/>
              </a:ext>
            </a:extLst>
          </p:cNvPr>
          <p:cNvSpPr txBox="1"/>
          <p:nvPr/>
        </p:nvSpPr>
        <p:spPr>
          <a:xfrm>
            <a:off x="6722073" y="2593435"/>
            <a:ext cx="1233025" cy="3108543"/>
          </a:xfrm>
          <a:prstGeom prst="rect">
            <a:avLst/>
          </a:prstGeom>
          <a:solidFill>
            <a:schemeClr val="bg2">
              <a:lumMod val="90000"/>
            </a:schemeClr>
          </a:solidFill>
        </p:spPr>
        <p:txBody>
          <a:bodyPr wrap="square">
            <a:spAutoFit/>
          </a:bodyPr>
          <a:lstStyle/>
          <a:p>
            <a:pPr algn="just"/>
            <a:r>
              <a:rPr lang="en-US" sz="1400">
                <a:effectLst/>
                <a:latin typeface="Times New Roman" panose="02020603050405020304" pitchFamily="18" charset="0"/>
                <a:ea typeface="Times New Roman" panose="02020603050405020304" pitchFamily="18" charset="0"/>
              </a:rPr>
              <a:t>Chuyển đổi số ứng dụng công nghệ thông tin vào hoạt động điều hành, khai thác hiệu quả dữ liệu ngành, đặc biệt là dữ liệu dân cư theo Đề án số 06 của Thủ tướng Chính phủ</a:t>
            </a:r>
            <a:endParaRPr lang="en-US" sz="1100"/>
          </a:p>
        </p:txBody>
      </p:sp>
      <p:sp>
        <p:nvSpPr>
          <p:cNvPr id="13" name="TextBox 12">
            <a:extLst>
              <a:ext uri="{FF2B5EF4-FFF2-40B4-BE49-F238E27FC236}">
                <a16:creationId xmlns:a16="http://schemas.microsoft.com/office/drawing/2014/main" xmlns="" id="{0FFC909B-A7C8-4D52-AA31-969251CC6AA3}"/>
              </a:ext>
            </a:extLst>
          </p:cNvPr>
          <p:cNvSpPr txBox="1"/>
          <p:nvPr/>
        </p:nvSpPr>
        <p:spPr>
          <a:xfrm>
            <a:off x="8152407" y="2582986"/>
            <a:ext cx="1574902" cy="3539430"/>
          </a:xfrm>
          <a:prstGeom prst="rect">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lin ang="5400000" scaled="1"/>
            <a:tileRect/>
          </a:gradFill>
        </p:spPr>
        <p:txBody>
          <a:bodyPr wrap="square">
            <a:spAutoFit/>
          </a:bodyPr>
          <a:lstStyle/>
          <a:p>
            <a:pPr algn="just"/>
            <a:r>
              <a:rPr lang="en-US" sz="1400" spc="-20">
                <a:effectLst/>
                <a:latin typeface="Times New Roman" panose="02020603050405020304" pitchFamily="18" charset="0"/>
                <a:ea typeface="Times New Roman" panose="02020603050405020304" pitchFamily="18" charset="0"/>
                <a:cs typeface="Times New Roman" panose="02020603050405020304" pitchFamily="18" charset="0"/>
              </a:rPr>
              <a:t>Nâng cao chất lượng tổ chức các hội nghị đối thoại giữa chính quyền tỉnh với người dân, doanh nghiệp. </a:t>
            </a:r>
            <a:r>
              <a:rPr lang="en-US" sz="140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Tư vấn, hỗ trợ doanh nghiệp, các tổ chức, cá  nhân có nhu cầu thành lập doanh nghiệp, góp phần thúc đẩy kinh tế hộ, kinh tế  tư nhân phát triển lên thành lập doanh nghiệp</a:t>
            </a:r>
            <a:endParaRPr lang="en-US" sz="1100">
              <a:solidFill>
                <a:sysClr val="windowText" lastClr="000000"/>
              </a:solidFill>
              <a:latin typeface="Times New Roman" panose="02020603050405020304" pitchFamily="18" charset="0"/>
              <a:cs typeface="Times New Roman" panose="02020603050405020304" pitchFamily="18" charset="0"/>
            </a:endParaRPr>
          </a:p>
        </p:txBody>
      </p:sp>
      <p:cxnSp>
        <p:nvCxnSpPr>
          <p:cNvPr id="14" name="Straight Connector 13">
            <a:extLst>
              <a:ext uri="{FF2B5EF4-FFF2-40B4-BE49-F238E27FC236}">
                <a16:creationId xmlns:a16="http://schemas.microsoft.com/office/drawing/2014/main" xmlns="" id="{EE80F884-AFE4-4ECF-8387-C692F77B06DB}"/>
              </a:ext>
            </a:extLst>
          </p:cNvPr>
          <p:cNvCxnSpPr>
            <a:stCxn id="8" idx="2"/>
            <a:endCxn id="5" idx="0"/>
          </p:cNvCxnSpPr>
          <p:nvPr/>
        </p:nvCxnSpPr>
        <p:spPr>
          <a:xfrm>
            <a:off x="701151" y="1767499"/>
            <a:ext cx="1" cy="847649"/>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xmlns="" id="{59182317-F514-41F3-9662-77098C5BFEF9}"/>
              </a:ext>
            </a:extLst>
          </p:cNvPr>
          <p:cNvCxnSpPr>
            <a:cxnSpLocks/>
            <a:stCxn id="7" idx="2"/>
          </p:cNvCxnSpPr>
          <p:nvPr/>
        </p:nvCxnSpPr>
        <p:spPr>
          <a:xfrm>
            <a:off x="5922701" y="1661684"/>
            <a:ext cx="1" cy="32316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D155DA7B-ED84-4F7C-904D-0D39D5FA088C}"/>
              </a:ext>
            </a:extLst>
          </p:cNvPr>
          <p:cNvCxnSpPr>
            <a:cxnSpLocks/>
          </p:cNvCxnSpPr>
          <p:nvPr/>
        </p:nvCxnSpPr>
        <p:spPr>
          <a:xfrm flipV="1">
            <a:off x="1882172" y="1991597"/>
            <a:ext cx="7445979" cy="6355"/>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xmlns="" id="{85C469BF-A8B0-4752-94C8-2D77A7D29A4E}"/>
              </a:ext>
            </a:extLst>
          </p:cNvPr>
          <p:cNvCxnSpPr/>
          <p:nvPr/>
        </p:nvCxnSpPr>
        <p:spPr>
          <a:xfrm>
            <a:off x="1905285" y="2049411"/>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xmlns="" id="{21EA4D35-065D-46DB-A552-99987CB80805}"/>
              </a:ext>
            </a:extLst>
          </p:cNvPr>
          <p:cNvCxnSpPr/>
          <p:nvPr/>
        </p:nvCxnSpPr>
        <p:spPr>
          <a:xfrm>
            <a:off x="3136900" y="2034396"/>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xmlns="" id="{1930A99A-9A1C-458B-A4BC-AC7B7184E786}"/>
              </a:ext>
            </a:extLst>
          </p:cNvPr>
          <p:cNvCxnSpPr/>
          <p:nvPr/>
        </p:nvCxnSpPr>
        <p:spPr>
          <a:xfrm>
            <a:off x="4477915" y="2049411"/>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xmlns="" id="{B265BD89-A5CF-454D-9E36-FF23959B316E}"/>
              </a:ext>
            </a:extLst>
          </p:cNvPr>
          <p:cNvCxnSpPr/>
          <p:nvPr/>
        </p:nvCxnSpPr>
        <p:spPr>
          <a:xfrm>
            <a:off x="5861050" y="2002044"/>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xmlns="" id="{0EF2CCD0-6BDE-4972-9073-1317C8FB3F1C}"/>
              </a:ext>
            </a:extLst>
          </p:cNvPr>
          <p:cNvCxnSpPr/>
          <p:nvPr/>
        </p:nvCxnSpPr>
        <p:spPr>
          <a:xfrm>
            <a:off x="7264400" y="2012807"/>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xmlns="" id="{D0D5F4F0-8261-4880-86BB-A3A37663E1C2}"/>
              </a:ext>
            </a:extLst>
          </p:cNvPr>
          <p:cNvCxnSpPr/>
          <p:nvPr/>
        </p:nvCxnSpPr>
        <p:spPr>
          <a:xfrm>
            <a:off x="9328150" y="1991595"/>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itle 1"/>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969610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1000"/>
                                        <p:tgtEl>
                                          <p:spTgt spid="14"/>
                                        </p:tgtEl>
                                      </p:cBhvr>
                                    </p:animEffect>
                                    <p:anim calcmode="lin" valueType="num">
                                      <p:cBhvr>
                                        <p:cTn id="20" dur="1000" fill="hold"/>
                                        <p:tgtEl>
                                          <p:spTgt spid="14"/>
                                        </p:tgtEl>
                                        <p:attrNameLst>
                                          <p:attrName>ppt_x</p:attrName>
                                        </p:attrNameLst>
                                      </p:cBhvr>
                                      <p:tavLst>
                                        <p:tav tm="0">
                                          <p:val>
                                            <p:strVal val="#ppt_x"/>
                                          </p:val>
                                        </p:tav>
                                        <p:tav tm="100000">
                                          <p:val>
                                            <p:strVal val="#ppt_x"/>
                                          </p:val>
                                        </p:tav>
                                      </p:tavLst>
                                    </p:anim>
                                    <p:anim calcmode="lin" valueType="num">
                                      <p:cBhvr>
                                        <p:cTn id="21" dur="1000" fill="hold"/>
                                        <p:tgtEl>
                                          <p:spTgt spid="1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barn(inVertical)">
                                      <p:cBhvr>
                                        <p:cTn id="51" dur="500"/>
                                        <p:tgtEl>
                                          <p:spTgt spid="6"/>
                                        </p:tgtEl>
                                      </p:cBhvr>
                                    </p:animEffect>
                                  </p:childTnLst>
                                </p:cTn>
                              </p:par>
                            </p:childTnLst>
                          </p:cTn>
                        </p:par>
                      </p:childTnLst>
                    </p:cTn>
                  </p:par>
                  <p:par>
                    <p:cTn id="52" fill="hold">
                      <p:stCondLst>
                        <p:cond delay="indefinite"/>
                      </p:stCondLst>
                      <p:childTnLst>
                        <p:par>
                          <p:cTn id="53" fill="hold">
                            <p:stCondLst>
                              <p:cond delay="0"/>
                            </p:stCondLst>
                            <p:childTnLst>
                              <p:par>
                                <p:cTn id="54" presetID="16" presetClass="entr" presetSubtype="21" fill="hold" nodeType="click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barn(inVertical)">
                                      <p:cBhvr>
                                        <p:cTn id="56" dur="500"/>
                                        <p:tgtEl>
                                          <p:spTgt spid="18"/>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barn(inVertical)">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16" presetClass="entr" presetSubtype="21" fill="hold" nodeType="click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barn(inVertical)">
                                      <p:cBhvr>
                                        <p:cTn id="64" dur="500"/>
                                        <p:tgtEl>
                                          <p:spTgt spid="19"/>
                                        </p:tgtEl>
                                      </p:cBhvr>
                                    </p:animEffect>
                                  </p:childTnLst>
                                </p:cTn>
                              </p:par>
                              <p:par>
                                <p:cTn id="65" presetID="16" presetClass="entr" presetSubtype="21" fill="hold" grpId="0"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barn(inVertical)">
                                      <p:cBhvr>
                                        <p:cTn id="67" dur="500"/>
                                        <p:tgtEl>
                                          <p:spTgt spid="10"/>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20"/>
                                        </p:tgtEl>
                                        <p:attrNameLst>
                                          <p:attrName>style.visibility</p:attrName>
                                        </p:attrNameLst>
                                      </p:cBhvr>
                                      <p:to>
                                        <p:strVal val="visible"/>
                                      </p:to>
                                    </p:set>
                                    <p:animEffect transition="in" filter="barn(inVertical)">
                                      <p:cBhvr>
                                        <p:cTn id="72" dur="500"/>
                                        <p:tgtEl>
                                          <p:spTgt spid="20"/>
                                        </p:tgtEl>
                                      </p:cBhvr>
                                    </p:animEffect>
                                  </p:childTnLst>
                                </p:cTn>
                              </p:par>
                              <p:par>
                                <p:cTn id="73" presetID="16" presetClass="entr" presetSubtype="21" fill="hold" grpId="0" nodeType="with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barn(inVertical)">
                                      <p:cBhvr>
                                        <p:cTn id="75" dur="500"/>
                                        <p:tgtEl>
                                          <p:spTgt spid="11"/>
                                        </p:tgtEl>
                                      </p:cBhvr>
                                    </p:animEffect>
                                  </p:childTnLst>
                                </p:cTn>
                              </p:par>
                            </p:childTnLst>
                          </p:cTn>
                        </p:par>
                      </p:childTnLst>
                    </p:cTn>
                  </p:par>
                  <p:par>
                    <p:cTn id="76" fill="hold">
                      <p:stCondLst>
                        <p:cond delay="indefinite"/>
                      </p:stCondLst>
                      <p:childTnLst>
                        <p:par>
                          <p:cTn id="77" fill="hold">
                            <p:stCondLst>
                              <p:cond delay="0"/>
                            </p:stCondLst>
                            <p:childTnLst>
                              <p:par>
                                <p:cTn id="78" presetID="16" presetClass="entr" presetSubtype="21" fill="hold" nodeType="click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barn(inVertical)">
                                      <p:cBhvr>
                                        <p:cTn id="80" dur="500"/>
                                        <p:tgtEl>
                                          <p:spTgt spid="21"/>
                                        </p:tgtEl>
                                      </p:cBhvr>
                                    </p:animEffect>
                                  </p:childTnLst>
                                </p:cTn>
                              </p:par>
                              <p:par>
                                <p:cTn id="81" presetID="16" presetClass="entr" presetSubtype="21" fill="hold" grpId="0" nodeType="with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barn(inVertical)">
                                      <p:cBhvr>
                                        <p:cTn id="83" dur="500"/>
                                        <p:tgtEl>
                                          <p:spTgt spid="12"/>
                                        </p:tgtEl>
                                      </p:cBhvr>
                                    </p:animEffect>
                                  </p:childTnLst>
                                </p:cTn>
                              </p:par>
                            </p:childTnLst>
                          </p:cTn>
                        </p:par>
                      </p:childTnLst>
                    </p:cTn>
                  </p:par>
                  <p:par>
                    <p:cTn id="84" fill="hold">
                      <p:stCondLst>
                        <p:cond delay="indefinite"/>
                      </p:stCondLst>
                      <p:childTnLst>
                        <p:par>
                          <p:cTn id="85" fill="hold">
                            <p:stCondLst>
                              <p:cond delay="0"/>
                            </p:stCondLst>
                            <p:childTnLst>
                              <p:par>
                                <p:cTn id="86" presetID="16" presetClass="entr" presetSubtype="21" fill="hold" nodeType="clickEffect">
                                  <p:stCondLst>
                                    <p:cond delay="0"/>
                                  </p:stCondLst>
                                  <p:childTnLst>
                                    <p:set>
                                      <p:cBhvr>
                                        <p:cTn id="87" dur="1" fill="hold">
                                          <p:stCondLst>
                                            <p:cond delay="0"/>
                                          </p:stCondLst>
                                        </p:cTn>
                                        <p:tgtEl>
                                          <p:spTgt spid="22"/>
                                        </p:tgtEl>
                                        <p:attrNameLst>
                                          <p:attrName>style.visibility</p:attrName>
                                        </p:attrNameLst>
                                      </p:cBhvr>
                                      <p:to>
                                        <p:strVal val="visible"/>
                                      </p:to>
                                    </p:set>
                                    <p:animEffect transition="in" filter="barn(inVertical)">
                                      <p:cBhvr>
                                        <p:cTn id="88" dur="500"/>
                                        <p:tgtEl>
                                          <p:spTgt spid="22"/>
                                        </p:tgtEl>
                                      </p:cBhvr>
                                    </p:animEffect>
                                  </p:childTnLst>
                                </p:cTn>
                              </p:par>
                              <p:par>
                                <p:cTn id="89" presetID="16" presetClass="entr" presetSubtype="21"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barn(inVertical)">
                                      <p:cBhvr>
                                        <p:cTn id="91" dur="500"/>
                                        <p:tgtEl>
                                          <p:spTgt spid="13"/>
                                        </p:tgtEl>
                                      </p:cBhvr>
                                    </p:animEffect>
                                  </p:childTnLst>
                                </p:cTn>
                              </p:par>
                            </p:childTnLst>
                          </p:cTn>
                        </p:par>
                      </p:childTnLst>
                    </p:cTn>
                  </p:par>
                  <p:par>
                    <p:cTn id="92" fill="hold">
                      <p:stCondLst>
                        <p:cond delay="indefinite"/>
                      </p:stCondLst>
                      <p:childTnLst>
                        <p:par>
                          <p:cTn id="93" fill="hold">
                            <p:stCondLst>
                              <p:cond delay="0"/>
                            </p:stCondLst>
                            <p:childTnLst>
                              <p:par>
                                <p:cTn id="94" presetID="42" presetClass="entr" presetSubtype="0" fill="hold" grpId="0" nodeType="clickEffect">
                                  <p:stCondLst>
                                    <p:cond delay="0"/>
                                  </p:stCondLst>
                                  <p:childTnLst>
                                    <p:set>
                                      <p:cBhvr>
                                        <p:cTn id="95" dur="1" fill="hold">
                                          <p:stCondLst>
                                            <p:cond delay="0"/>
                                          </p:stCondLst>
                                        </p:cTn>
                                        <p:tgtEl>
                                          <p:spTgt spid="23"/>
                                        </p:tgtEl>
                                        <p:attrNameLst>
                                          <p:attrName>style.visibility</p:attrName>
                                        </p:attrNameLst>
                                      </p:cBhvr>
                                      <p:to>
                                        <p:strVal val="visible"/>
                                      </p:to>
                                    </p:set>
                                    <p:animEffect transition="in" filter="fade">
                                      <p:cBhvr>
                                        <p:cTn id="96" dur="1000"/>
                                        <p:tgtEl>
                                          <p:spTgt spid="23"/>
                                        </p:tgtEl>
                                      </p:cBhvr>
                                    </p:animEffect>
                                    <p:anim calcmode="lin" valueType="num">
                                      <p:cBhvr>
                                        <p:cTn id="97" dur="1000" fill="hold"/>
                                        <p:tgtEl>
                                          <p:spTgt spid="23"/>
                                        </p:tgtEl>
                                        <p:attrNameLst>
                                          <p:attrName>ppt_x</p:attrName>
                                        </p:attrNameLst>
                                      </p:cBhvr>
                                      <p:tavLst>
                                        <p:tav tm="0">
                                          <p:val>
                                            <p:strVal val="#ppt_x"/>
                                          </p:val>
                                        </p:tav>
                                        <p:tav tm="100000">
                                          <p:val>
                                            <p:strVal val="#ppt_x"/>
                                          </p:val>
                                        </p:tav>
                                      </p:tavLst>
                                    </p:anim>
                                    <p:anim calcmode="lin" valueType="num">
                                      <p:cBhvr>
                                        <p:cTn id="9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A8AE4FCF-A09A-416F-B5F9-EF83187B97C3}"/>
              </a:ext>
            </a:extLst>
          </p:cNvPr>
          <p:cNvSpPr txBox="1"/>
          <p:nvPr/>
        </p:nvSpPr>
        <p:spPr>
          <a:xfrm>
            <a:off x="495300" y="974170"/>
            <a:ext cx="90805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1600" b="1" spc="-20">
                <a:effectLst/>
                <a:latin typeface="Times New Roman" panose="02020603050405020304" pitchFamily="18" charset="0"/>
                <a:ea typeface="Times New Roman" panose="02020603050405020304" pitchFamily="18" charset="0"/>
              </a:rPr>
              <a:t>MỤC TIÊU, NHIỆM VỤ VÀ GIẢI PHÁP CẢI THIỆN CHỈ SỐ PAR INDEX NĂM 2026</a:t>
            </a:r>
            <a:endParaRPr lang="en-US" sz="1600"/>
          </a:p>
        </p:txBody>
      </p:sp>
      <p:sp>
        <p:nvSpPr>
          <p:cNvPr id="5" name="TextBox 4">
            <a:extLst>
              <a:ext uri="{FF2B5EF4-FFF2-40B4-BE49-F238E27FC236}">
                <a16:creationId xmlns:a16="http://schemas.microsoft.com/office/drawing/2014/main" xmlns="" id="{0702F21C-DE83-44AE-BABD-068477B5E1BE}"/>
              </a:ext>
            </a:extLst>
          </p:cNvPr>
          <p:cNvSpPr txBox="1"/>
          <p:nvPr/>
        </p:nvSpPr>
        <p:spPr>
          <a:xfrm>
            <a:off x="1845972" y="1534478"/>
            <a:ext cx="5571600" cy="646331"/>
          </a:xfrm>
          <a:prstGeom prst="rect">
            <a:avLst/>
          </a:prstGeom>
          <a:solidFill>
            <a:schemeClr val="accent3">
              <a:lumMod val="40000"/>
              <a:lumOff val="60000"/>
            </a:schemeClr>
          </a:solidFill>
        </p:spPr>
        <p:txBody>
          <a:bodyPr wrap="square">
            <a:spAutoFit/>
          </a:bodyPr>
          <a:lstStyle/>
          <a:p>
            <a:pPr algn="ctr"/>
            <a:r>
              <a:rPr lang="en-US" sz="1800" b="1" spc="-20">
                <a:effectLst/>
                <a:latin typeface="Times New Roman" panose="02020603050405020304" pitchFamily="18" charset="0"/>
                <a:ea typeface="Times New Roman" panose="02020603050405020304" pitchFamily="18" charset="0"/>
              </a:rPr>
              <a:t>Nhiệm vụ và giải pháp đối với các cơ quan thường trực tham mưu công tác cải cách hành chính</a:t>
            </a:r>
            <a:endParaRPr lang="en-US"/>
          </a:p>
        </p:txBody>
      </p:sp>
      <p:sp>
        <p:nvSpPr>
          <p:cNvPr id="7" name="TextBox 6">
            <a:extLst>
              <a:ext uri="{FF2B5EF4-FFF2-40B4-BE49-F238E27FC236}">
                <a16:creationId xmlns:a16="http://schemas.microsoft.com/office/drawing/2014/main" xmlns="" id="{3DB73F90-17E8-487D-8FB9-E6D137099313}"/>
              </a:ext>
            </a:extLst>
          </p:cNvPr>
          <p:cNvSpPr txBox="1"/>
          <p:nvPr/>
        </p:nvSpPr>
        <p:spPr>
          <a:xfrm>
            <a:off x="247650" y="2933580"/>
            <a:ext cx="1898650" cy="400110"/>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Sở </a:t>
            </a:r>
            <a:r>
              <a:rPr lang="en-US"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Nội</a:t>
            </a:r>
            <a:r>
              <a:rPr lang="en-US" sz="2000" b="1">
                <a:effectLst/>
                <a:latin typeface="Times New Roman" panose="02020603050405020304" pitchFamily="18" charset="0"/>
                <a:ea typeface="Times New Roman" panose="02020603050405020304" pitchFamily="18" charset="0"/>
                <a:cs typeface="Times New Roman" panose="02020603050405020304" pitchFamily="18" charset="0"/>
              </a:rPr>
              <a:t> vụ</a:t>
            </a:r>
            <a:endParaRPr lang="en-US" sz="200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xmlns="" id="{2E450A68-A98B-437F-A496-9F00D2AC0E0A}"/>
              </a:ext>
            </a:extLst>
          </p:cNvPr>
          <p:cNvSpPr txBox="1"/>
          <p:nvPr/>
        </p:nvSpPr>
        <p:spPr>
          <a:xfrm>
            <a:off x="6273800" y="2823482"/>
            <a:ext cx="3485680" cy="633315"/>
          </a:xfrm>
          <a:prstGeom prst="rect">
            <a:avLst/>
          </a:prstGeom>
        </p:spPr>
        <p:style>
          <a:lnRef idx="0">
            <a:schemeClr val="accent3"/>
          </a:lnRef>
          <a:fillRef idx="3">
            <a:schemeClr val="accent3"/>
          </a:fillRef>
          <a:effectRef idx="3">
            <a:schemeClr val="accent3"/>
          </a:effectRef>
          <a:fontRef idx="minor">
            <a:schemeClr val="lt1"/>
          </a:fontRef>
        </p:style>
        <p:txBody>
          <a:bodyPr wrap="square">
            <a:spAutoFit/>
          </a:bodyPr>
          <a:lstStyle/>
          <a:p>
            <a:pPr algn="ctr">
              <a:lnSpc>
                <a:spcPts val="1800"/>
              </a:lnSpc>
              <a:spcBef>
                <a:spcPts val="300"/>
              </a:spcBef>
              <a:spcAft>
                <a:spcPts val="300"/>
              </a:spcAft>
            </a:pPr>
            <a:r>
              <a:rPr lang="en-US"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Văn phòng </a:t>
            </a:r>
          </a:p>
          <a:p>
            <a:pPr algn="ctr">
              <a:lnSpc>
                <a:spcPts val="1800"/>
              </a:lnSpc>
              <a:spcBef>
                <a:spcPts val="300"/>
              </a:spcBef>
              <a:spcAft>
                <a:spcPts val="300"/>
              </a:spcAft>
            </a:pPr>
            <a:r>
              <a:rPr lang="en-US" sz="2000" b="1">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Uỷ ban nhân dân tỉnh</a:t>
            </a:r>
            <a:endParaRPr lang="en-US" sz="200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xmlns="" id="{8DCF50AD-C6BD-4B34-B4FA-79026DFC198F}"/>
              </a:ext>
            </a:extLst>
          </p:cNvPr>
          <p:cNvSpPr txBox="1"/>
          <p:nvPr/>
        </p:nvSpPr>
        <p:spPr>
          <a:xfrm>
            <a:off x="468065" y="4954546"/>
            <a:ext cx="1678236" cy="400110"/>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r>
              <a:rPr lang="en-US" sz="2000" b="1" spc="-10">
                <a:effectLst/>
                <a:latin typeface="Times New Roman" panose="02020603050405020304" pitchFamily="18" charset="0"/>
                <a:ea typeface="Times New Roman" panose="02020603050405020304" pitchFamily="18" charset="0"/>
                <a:cs typeface="Times New Roman" panose="02020603050405020304" pitchFamily="18" charset="0"/>
              </a:rPr>
              <a:t>Sở Tư pháp</a:t>
            </a:r>
            <a:endParaRPr lang="en-US" sz="200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40C07AD9-8B98-45CA-9203-7F55D98AE3E1}"/>
              </a:ext>
            </a:extLst>
          </p:cNvPr>
          <p:cNvSpPr txBox="1"/>
          <p:nvPr/>
        </p:nvSpPr>
        <p:spPr>
          <a:xfrm>
            <a:off x="6273800" y="4788914"/>
            <a:ext cx="3384550" cy="400110"/>
          </a:xfrm>
          <a:prstGeom prst="rect">
            <a:avLst/>
          </a:prstGeom>
          <a:solidFill>
            <a:schemeClr val="accent6">
              <a:lumMod val="75000"/>
            </a:schemeClr>
          </a:solidFill>
        </p:spPr>
        <p:style>
          <a:lnRef idx="0">
            <a:schemeClr val="accent2"/>
          </a:lnRef>
          <a:fillRef idx="3">
            <a:schemeClr val="accent2"/>
          </a:fillRef>
          <a:effectRef idx="3">
            <a:schemeClr val="accent2"/>
          </a:effectRef>
          <a:fontRef idx="minor">
            <a:schemeClr val="lt1"/>
          </a:fontRef>
        </p:style>
        <p:txBody>
          <a:bodyPr wrap="square">
            <a:spAutoFit/>
          </a:bodyPr>
          <a:lstStyle/>
          <a:p>
            <a:r>
              <a:rPr lang="en-US" sz="2000" b="1" spc="-10">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Sở Khoa học và Công nghệ</a:t>
            </a:r>
            <a:endParaRPr lang="en-US" sz="2000">
              <a:solidFill>
                <a:schemeClr val="tx1"/>
              </a:solidFill>
              <a:latin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xmlns="" id="{2FB5FF92-9946-4891-AC06-98A3F31B7C64}"/>
              </a:ext>
            </a:extLst>
          </p:cNvPr>
          <p:cNvSpPr txBox="1"/>
          <p:nvPr/>
        </p:nvSpPr>
        <p:spPr>
          <a:xfrm>
            <a:off x="3347864" y="6076890"/>
            <a:ext cx="1889469" cy="400110"/>
          </a:xfrm>
          <a:prstGeom prst="rect">
            <a:avLst/>
          </a:prstGeom>
          <a:solidFill>
            <a:schemeClr val="accent6">
              <a:lumMod val="60000"/>
              <a:lumOff val="40000"/>
            </a:schemeClr>
          </a:solidFill>
          <a:effectLst>
            <a:glow rad="139700">
              <a:schemeClr val="accent6">
                <a:satMod val="175000"/>
                <a:alpha val="40000"/>
              </a:schemeClr>
            </a:glow>
            <a:outerShdw blurRad="40000" dist="20000" dir="5400000" rotWithShape="0">
              <a:srgbClr val="000000">
                <a:alpha val="38000"/>
              </a:srgbClr>
            </a:outerShdw>
          </a:effectLst>
          <a:scene3d>
            <a:camera prst="orthographicFront"/>
            <a:lightRig rig="threePt" dir="t"/>
          </a:scene3d>
          <a:sp3d>
            <a:bevelT prst="angle"/>
          </a:sp3d>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2000" b="1" spc="-10">
                <a:effectLst/>
                <a:latin typeface="Times New Roman" panose="02020603050405020304" pitchFamily="18" charset="0"/>
                <a:ea typeface="Times New Roman" panose="02020603050405020304" pitchFamily="18" charset="0"/>
                <a:cs typeface="Times New Roman" panose="02020603050405020304" pitchFamily="18" charset="0"/>
              </a:rPr>
              <a:t>Sở Tài chính</a:t>
            </a:r>
            <a:endParaRPr lang="en-US" sz="2000">
              <a:latin typeface="Times New Roman" panose="02020603050405020304" pitchFamily="18" charset="0"/>
              <a:cs typeface="Times New Roman" panose="02020603050405020304" pitchFamily="18" charset="0"/>
            </a:endParaRPr>
          </a:p>
        </p:txBody>
      </p:sp>
      <p:sp>
        <p:nvSpPr>
          <p:cNvPr id="21" name="Star: 6 Points 20">
            <a:extLst>
              <a:ext uri="{FF2B5EF4-FFF2-40B4-BE49-F238E27FC236}">
                <a16:creationId xmlns:a16="http://schemas.microsoft.com/office/drawing/2014/main" xmlns="" id="{4BFFD452-8710-48DD-80CF-D27D22900FC3}"/>
              </a:ext>
            </a:extLst>
          </p:cNvPr>
          <p:cNvSpPr/>
          <p:nvPr/>
        </p:nvSpPr>
        <p:spPr>
          <a:xfrm>
            <a:off x="2146302" y="2257008"/>
            <a:ext cx="4127499" cy="3737056"/>
          </a:xfrm>
          <a:prstGeom prst="star6">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2000" b="1" cap="all">
                <a:ln w="0"/>
                <a:solidFill>
                  <a:schemeClr val="tx1"/>
                </a:solidFill>
                <a:effectLst>
                  <a:reflection blurRad="12700" stA="50000" endPos="50000" dist="5000" dir="5400000" sy="-100000" rotWithShape="0"/>
                </a:effectLst>
                <a:latin typeface="Times New Roman" panose="02020603050405020304" pitchFamily="18" charset="0"/>
                <a:ea typeface="Times New Roman" panose="02020603050405020304" pitchFamily="18" charset="0"/>
              </a:rPr>
              <a:t>CẢI THIỆN CHỈ SỐ PAR INDEX</a:t>
            </a:r>
            <a:endParaRPr lang="en-US" sz="2000" b="1" cap="all">
              <a:ln w="0"/>
              <a:solidFill>
                <a:schemeClr val="tx1"/>
              </a:solidFill>
              <a:effectLst>
                <a:reflection blurRad="12700" stA="50000" endPos="50000" dist="5000" dir="5400000" sy="-100000" rotWithShape="0"/>
              </a:effectLst>
            </a:endParaRPr>
          </a:p>
        </p:txBody>
      </p:sp>
      <p:sp>
        <p:nvSpPr>
          <p:cNvPr id="10" name="Title 1"/>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21775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heel(1)">
                                      <p:cBhvr>
                                        <p:cTn id="24" dur="20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heel(1)">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1" presetClass="entr" presetSubtype="1"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heel(1)">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1" presetClass="entr" presetSubtype="1"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heel(1)">
                                      <p:cBhvr>
                                        <p:cTn id="39" dur="2000"/>
                                        <p:tgtEl>
                                          <p:spTgt spid="15"/>
                                        </p:tgtEl>
                                      </p:cBhvr>
                                    </p:animEffect>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grpId="0" nodeType="click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heel(1)">
                                      <p:cBhvr>
                                        <p:cTn id="44" dur="2000"/>
                                        <p:tgtEl>
                                          <p:spTgt spid="17"/>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9" grpId="0" animBg="1"/>
      <p:bldP spid="13" grpId="0" animBg="1"/>
      <p:bldP spid="15" grpId="0" animBg="1"/>
      <p:bldP spid="17" grpId="0" animBg="1"/>
      <p:bldP spid="21"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674891"/>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AF5DC706-53CD-47C5-996C-662C18447FF2}"/>
              </a:ext>
            </a:extLst>
          </p:cNvPr>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a:t>
            </a:r>
            <a:r>
              <a:rPr lang="en-US" sz="1800" b="1">
                <a:solidFill>
                  <a:schemeClr val="tx1"/>
                </a:solidFill>
                <a:latin typeface="Times New Roman" pitchFamily="18" charset="0"/>
                <a:cs typeface="Times New Roman" pitchFamily="18" charset="0"/>
              </a:rPr>
              <a:t>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981" y="1142999"/>
            <a:ext cx="9500419" cy="5181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152400" y="609600"/>
            <a:ext cx="2406428"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vi-VN" b="1" smtClean="0">
                <a:solidFill>
                  <a:srgbClr val="FF0000"/>
                </a:solidFill>
                <a:latin typeface="Times New Roman" pitchFamily="18" charset="0"/>
                <a:cs typeface="Times New Roman" pitchFamily="18" charset="0"/>
              </a:rPr>
              <a:t>Phương</a:t>
            </a:r>
            <a:r>
              <a:rPr lang="en-US" b="1" smtClean="0">
                <a:solidFill>
                  <a:srgbClr val="FF0000"/>
                </a:solidFill>
                <a:latin typeface="Times New Roman" pitchFamily="18" charset="0"/>
                <a:cs typeface="Times New Roman" pitchFamily="18" charset="0"/>
              </a:rPr>
              <a:t> pháp khảo sát</a:t>
            </a:r>
            <a:endParaRPr lang="en-US">
              <a:solidFill>
                <a:srgbClr val="FF0000"/>
              </a:solidFill>
            </a:endParaRPr>
          </a:p>
        </p:txBody>
      </p:sp>
    </p:spTree>
    <p:extLst>
      <p:ext uri="{BB962C8B-B14F-4D97-AF65-F5344CB8AC3E}">
        <p14:creationId xmlns:p14="http://schemas.microsoft.com/office/powerpoint/2010/main" val="3314927179"/>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687D0CC7-5D3A-4F65-A1EE-3BAB776FDD62}"/>
              </a:ext>
            </a:extLst>
          </p:cNvPr>
          <p:cNvPicPr>
            <a:picLocks noChangeAspect="1"/>
          </p:cNvPicPr>
          <p:nvPr/>
        </p:nvPicPr>
        <p:blipFill>
          <a:blip r:embed="rId2"/>
          <a:stretch>
            <a:fillRect/>
          </a:stretch>
        </p:blipFill>
        <p:spPr>
          <a:xfrm>
            <a:off x="152399" y="1066800"/>
            <a:ext cx="9525001" cy="5638800"/>
          </a:xfrm>
          <a:prstGeom prst="rect">
            <a:avLst/>
          </a:prstGeom>
        </p:spPr>
      </p:pic>
      <p:sp>
        <p:nvSpPr>
          <p:cNvPr id="5" name="Title 1">
            <a:extLst>
              <a:ext uri="{FF2B5EF4-FFF2-40B4-BE49-F238E27FC236}">
                <a16:creationId xmlns:a16="http://schemas.microsoft.com/office/drawing/2014/main" xmlns="" id="{1BA194FC-85C3-4C90-BB97-F0AC9C4EF7F2}"/>
              </a:ext>
            </a:extLst>
          </p:cNvPr>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a:t>
            </a:r>
            <a:r>
              <a:rPr lang="en-US" sz="1800" b="1">
                <a:solidFill>
                  <a:schemeClr val="tx1"/>
                </a:solidFill>
                <a:latin typeface="Times New Roman" pitchFamily="18" charset="0"/>
                <a:cs typeface="Times New Roman" pitchFamily="18" charset="0"/>
              </a:rPr>
              <a:t>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
        <p:nvSpPr>
          <p:cNvPr id="2" name="Rectangle 1"/>
          <p:cNvSpPr/>
          <p:nvPr/>
        </p:nvSpPr>
        <p:spPr>
          <a:xfrm>
            <a:off x="152399" y="533400"/>
            <a:ext cx="3749744" cy="369332"/>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en-US" b="1" smtClean="0">
                <a:solidFill>
                  <a:srgbClr val="FF0000"/>
                </a:solidFill>
                <a:latin typeface="Times New Roman" pitchFamily="18" charset="0"/>
                <a:cs typeface="Times New Roman" pitchFamily="18" charset="0"/>
              </a:rPr>
              <a:t>Phạm vi, địa bàn khảo sát năm 2025</a:t>
            </a:r>
            <a:endParaRPr lang="en-US">
              <a:solidFill>
                <a:srgbClr val="FF0000"/>
              </a:solidFill>
            </a:endParaRPr>
          </a:p>
        </p:txBody>
      </p:sp>
    </p:spTree>
    <p:extLst>
      <p:ext uri="{BB962C8B-B14F-4D97-AF65-F5344CB8AC3E}">
        <p14:creationId xmlns:p14="http://schemas.microsoft.com/office/powerpoint/2010/main" val="71817924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1FBB56D8-CE71-44D3-A7A6-93C7C0B5F305}"/>
              </a:ext>
            </a:extLst>
          </p:cNvPr>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a:t>
            </a:r>
            <a:r>
              <a:rPr lang="en-US" sz="1800" b="1">
                <a:solidFill>
                  <a:schemeClr val="tx1"/>
                </a:solidFill>
                <a:latin typeface="Times New Roman" pitchFamily="18" charset="0"/>
                <a:cs typeface="Times New Roman" pitchFamily="18" charset="0"/>
              </a:rPr>
              <a:t>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graphicFrame>
        <p:nvGraphicFramePr>
          <p:cNvPr id="5" name="Table 4">
            <a:extLst>
              <a:ext uri="{FF2B5EF4-FFF2-40B4-BE49-F238E27FC236}">
                <a16:creationId xmlns:a16="http://schemas.microsoft.com/office/drawing/2014/main" xmlns="" id="{6D0EEAEF-2D2B-4640-8167-01621A73C3B0}"/>
              </a:ext>
            </a:extLst>
          </p:cNvPr>
          <p:cNvGraphicFramePr>
            <a:graphicFrameLocks noGrp="1"/>
          </p:cNvGraphicFramePr>
          <p:nvPr>
            <p:extLst>
              <p:ext uri="{D42A27DB-BD31-4B8C-83A1-F6EECF244321}">
                <p14:modId xmlns:p14="http://schemas.microsoft.com/office/powerpoint/2010/main" val="3613622008"/>
              </p:ext>
            </p:extLst>
          </p:nvPr>
        </p:nvGraphicFramePr>
        <p:xfrm>
          <a:off x="152400" y="648733"/>
          <a:ext cx="9525000" cy="3389867"/>
        </p:xfrm>
        <a:graphic>
          <a:graphicData uri="http://schemas.openxmlformats.org/drawingml/2006/table">
            <a:tbl>
              <a:tblPr>
                <a:tableStyleId>{8799B23B-EC83-4686-B30A-512413B5E67A}</a:tableStyleId>
              </a:tblPr>
              <a:tblGrid>
                <a:gridCol w="2438400">
                  <a:extLst>
                    <a:ext uri="{9D8B030D-6E8A-4147-A177-3AD203B41FA5}">
                      <a16:colId xmlns:a16="http://schemas.microsoft.com/office/drawing/2014/main" xmlns="" val="3743394845"/>
                    </a:ext>
                  </a:extLst>
                </a:gridCol>
                <a:gridCol w="3858882">
                  <a:extLst>
                    <a:ext uri="{9D8B030D-6E8A-4147-A177-3AD203B41FA5}">
                      <a16:colId xmlns:a16="http://schemas.microsoft.com/office/drawing/2014/main" xmlns="" val="1139822304"/>
                    </a:ext>
                  </a:extLst>
                </a:gridCol>
                <a:gridCol w="1028701">
                  <a:extLst>
                    <a:ext uri="{9D8B030D-6E8A-4147-A177-3AD203B41FA5}">
                      <a16:colId xmlns:a16="http://schemas.microsoft.com/office/drawing/2014/main" xmlns="" val="1465335662"/>
                    </a:ext>
                  </a:extLst>
                </a:gridCol>
                <a:gridCol w="1028701">
                  <a:extLst>
                    <a:ext uri="{9D8B030D-6E8A-4147-A177-3AD203B41FA5}">
                      <a16:colId xmlns:a16="http://schemas.microsoft.com/office/drawing/2014/main" xmlns="" val="997457694"/>
                    </a:ext>
                  </a:extLst>
                </a:gridCol>
                <a:gridCol w="1170316">
                  <a:extLst>
                    <a:ext uri="{9D8B030D-6E8A-4147-A177-3AD203B41FA5}">
                      <a16:colId xmlns:a16="http://schemas.microsoft.com/office/drawing/2014/main" xmlns="" val="2163916640"/>
                    </a:ext>
                  </a:extLst>
                </a:gridCol>
              </a:tblGrid>
              <a:tr h="396971">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83161381"/>
                  </a:ext>
                </a:extLst>
              </a:tr>
              <a:tr h="336022">
                <a:tc rowSpan="9">
                  <a:txBody>
                    <a:bodyPr/>
                    <a:lstStyle/>
                    <a:p>
                      <a:pPr algn="ctr" fontAlgn="ctr"/>
                      <a:r>
                        <a:rPr lang="vi-VN" sz="1400" u="none" strike="noStrike">
                          <a:effectLst/>
                          <a:latin typeface="Times New Roman" panose="02020603050405020304" pitchFamily="18" charset="0"/>
                          <a:cs typeface="Times New Roman" panose="02020603050405020304" pitchFamily="18" charset="0"/>
                        </a:rPr>
                        <a:t>Mức độ quan tâm của người dân đối với các chính sách của cơ quan nhà nước.</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1.Chính sách trật tự, an toàn xã hội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81,83%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82,46%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0,63%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963529002"/>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2.Chính sách giáo dục phổ thông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82,49%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82,25%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-0,24%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012127887"/>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3.Chính sách điện sinh hoạt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81,13%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82,15%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751782083"/>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4.Chính sách giao thông đường bộ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79,98%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80,03%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0,05%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859576570"/>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5.Chính sách khám, chữa bệnh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80,41%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79,97%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-0,44%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4273587724"/>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6.Chính sách cải cách hành chính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78,89%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79,97%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540344224"/>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7.Chính sách an sinh, xã hội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80,26%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79,67%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-0,59%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337929424"/>
                  </a:ext>
                </a:extLst>
              </a:tr>
              <a:tr h="33602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8.Chính sách nước sinh hoạt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80,62%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79,59%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423029281"/>
                  </a:ext>
                </a:extLst>
              </a:tr>
              <a:tr h="267655">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9.Chính sách phát triển kinh tế ở địa phương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77,74%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77,95%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0,21%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718655825"/>
                  </a:ext>
                </a:extLst>
              </a:tr>
            </a:tbl>
          </a:graphicData>
        </a:graphic>
      </p:graphicFrame>
      <p:graphicFrame>
        <p:nvGraphicFramePr>
          <p:cNvPr id="6" name="Table 5">
            <a:extLst>
              <a:ext uri="{FF2B5EF4-FFF2-40B4-BE49-F238E27FC236}">
                <a16:creationId xmlns:a16="http://schemas.microsoft.com/office/drawing/2014/main" xmlns="" id="{96D1C432-0A18-45ED-AE3C-CC5345ABA573}"/>
              </a:ext>
            </a:extLst>
          </p:cNvPr>
          <p:cNvGraphicFramePr>
            <a:graphicFrameLocks noGrp="1"/>
          </p:cNvGraphicFramePr>
          <p:nvPr>
            <p:extLst>
              <p:ext uri="{D42A27DB-BD31-4B8C-83A1-F6EECF244321}">
                <p14:modId xmlns:p14="http://schemas.microsoft.com/office/powerpoint/2010/main" val="3708689948"/>
              </p:ext>
            </p:extLst>
          </p:nvPr>
        </p:nvGraphicFramePr>
        <p:xfrm>
          <a:off x="152400" y="4239496"/>
          <a:ext cx="9601199" cy="2300659"/>
        </p:xfrm>
        <a:graphic>
          <a:graphicData uri="http://schemas.openxmlformats.org/drawingml/2006/table">
            <a:tbl>
              <a:tblPr>
                <a:tableStyleId>{5DA37D80-6434-44D0-A028-1B22A696006F}</a:tableStyleId>
              </a:tblPr>
              <a:tblGrid>
                <a:gridCol w="2457907">
                  <a:extLst>
                    <a:ext uri="{9D8B030D-6E8A-4147-A177-3AD203B41FA5}">
                      <a16:colId xmlns:a16="http://schemas.microsoft.com/office/drawing/2014/main" xmlns="" val="2773035561"/>
                    </a:ext>
                  </a:extLst>
                </a:gridCol>
                <a:gridCol w="3840480">
                  <a:extLst>
                    <a:ext uri="{9D8B030D-6E8A-4147-A177-3AD203B41FA5}">
                      <a16:colId xmlns:a16="http://schemas.microsoft.com/office/drawing/2014/main" xmlns="" val="377766420"/>
                    </a:ext>
                  </a:extLst>
                </a:gridCol>
                <a:gridCol w="1075334">
                  <a:extLst>
                    <a:ext uri="{9D8B030D-6E8A-4147-A177-3AD203B41FA5}">
                      <a16:colId xmlns:a16="http://schemas.microsoft.com/office/drawing/2014/main" xmlns="" val="2738937231"/>
                    </a:ext>
                  </a:extLst>
                </a:gridCol>
                <a:gridCol w="1075334">
                  <a:extLst>
                    <a:ext uri="{9D8B030D-6E8A-4147-A177-3AD203B41FA5}">
                      <a16:colId xmlns:a16="http://schemas.microsoft.com/office/drawing/2014/main" xmlns="" val="2324928789"/>
                    </a:ext>
                  </a:extLst>
                </a:gridCol>
                <a:gridCol w="1152144">
                  <a:extLst>
                    <a:ext uri="{9D8B030D-6E8A-4147-A177-3AD203B41FA5}">
                      <a16:colId xmlns:a16="http://schemas.microsoft.com/office/drawing/2014/main" xmlns="" val="2321654933"/>
                    </a:ext>
                  </a:extLst>
                </a:gridCol>
              </a:tblGrid>
              <a:tr h="370882">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213689133"/>
                  </a:ext>
                </a:extLst>
              </a:tr>
              <a:tr h="366323">
                <a:tc rowSpan="7">
                  <a:txBody>
                    <a:bodyPr/>
                    <a:lstStyle/>
                    <a:p>
                      <a:pPr algn="ctr" fontAlgn="ctr"/>
                      <a:r>
                        <a:rPr lang="en-US" sz="1400" u="none" strike="noStrike">
                          <a:effectLst/>
                          <a:latin typeface="Times New Roman" panose="02020603050405020304" pitchFamily="18" charset="0"/>
                          <a:cs typeface="Times New Roman" panose="02020603050405020304" pitchFamily="18" charset="0"/>
                        </a:rPr>
                        <a:t>Kênh thông tin người dân đã sử dụng để theo dõi các chính sách</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1.Qua họp, sinh hoạt, thông báo tại khu dân cư</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64,15%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68,08%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3,93%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137795369"/>
                  </a:ext>
                </a:extLst>
              </a:tr>
              <a:tr h="25005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2.Qua mạng internet</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49,90%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31,07%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-18,83%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544295812"/>
                  </a:ext>
                </a:extLst>
              </a:tr>
              <a:tr h="25005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3.Qua loa phát thanh xã</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30,82%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22,07%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-8,75%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885383435"/>
                  </a:ext>
                </a:extLst>
              </a:tr>
              <a:tr h="25005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4.Qua đài, ti vi, báo chí</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40,88%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21,05%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-19,83%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485456098"/>
                  </a:ext>
                </a:extLst>
              </a:tr>
              <a:tr h="25005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5.Qua chính quyền, công chức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27,46%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13,58%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-13,88%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169422985"/>
                  </a:ext>
                </a:extLst>
              </a:tr>
              <a:tr h="25005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6.Qua người thân, bạn bè</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20,34%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12,73%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-7,61%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625442582"/>
                  </a:ext>
                </a:extLst>
              </a:tr>
              <a:tr h="25005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7.Qua hình thức khác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0,42%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0,34%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-0,08%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249915049"/>
                  </a:ext>
                </a:extLst>
              </a:tr>
            </a:tbl>
          </a:graphicData>
        </a:graphic>
      </p:graphicFrame>
    </p:spTree>
    <p:extLst>
      <p:ext uri="{BB962C8B-B14F-4D97-AF65-F5344CB8AC3E}">
        <p14:creationId xmlns:p14="http://schemas.microsoft.com/office/powerpoint/2010/main" val="41032725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A2F1B47E-2CD2-462D-9E53-92C082421550}"/>
              </a:ext>
            </a:extLst>
          </p:cNvPr>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a:t>
            </a:r>
            <a:r>
              <a:rPr lang="en-US" sz="1800" b="1">
                <a:solidFill>
                  <a:schemeClr val="tx1"/>
                </a:solidFill>
                <a:latin typeface="Times New Roman" pitchFamily="18" charset="0"/>
                <a:cs typeface="Times New Roman" pitchFamily="18" charset="0"/>
              </a:rPr>
              <a:t>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graphicFrame>
        <p:nvGraphicFramePr>
          <p:cNvPr id="3" name="Table 2">
            <a:extLst>
              <a:ext uri="{FF2B5EF4-FFF2-40B4-BE49-F238E27FC236}">
                <a16:creationId xmlns:a16="http://schemas.microsoft.com/office/drawing/2014/main" xmlns="" id="{2B4683D1-450A-41DA-9EBE-6EF10F2F9248}"/>
              </a:ext>
            </a:extLst>
          </p:cNvPr>
          <p:cNvGraphicFramePr>
            <a:graphicFrameLocks noGrp="1"/>
          </p:cNvGraphicFramePr>
          <p:nvPr>
            <p:extLst>
              <p:ext uri="{D42A27DB-BD31-4B8C-83A1-F6EECF244321}">
                <p14:modId xmlns:p14="http://schemas.microsoft.com/office/powerpoint/2010/main" val="1407574747"/>
              </p:ext>
            </p:extLst>
          </p:nvPr>
        </p:nvGraphicFramePr>
        <p:xfrm>
          <a:off x="152400" y="609600"/>
          <a:ext cx="9601201" cy="2779148"/>
        </p:xfrm>
        <a:graphic>
          <a:graphicData uri="http://schemas.openxmlformats.org/drawingml/2006/table">
            <a:tbl>
              <a:tblPr>
                <a:tableStyleId>{BDBED569-4797-4DF1-A0F4-6AAB3CD982D8}</a:tableStyleId>
              </a:tblPr>
              <a:tblGrid>
                <a:gridCol w="2310023">
                  <a:extLst>
                    <a:ext uri="{9D8B030D-6E8A-4147-A177-3AD203B41FA5}">
                      <a16:colId xmlns:a16="http://schemas.microsoft.com/office/drawing/2014/main" xmlns="" val="336888756"/>
                    </a:ext>
                  </a:extLst>
                </a:gridCol>
                <a:gridCol w="3908672">
                  <a:extLst>
                    <a:ext uri="{9D8B030D-6E8A-4147-A177-3AD203B41FA5}">
                      <a16:colId xmlns:a16="http://schemas.microsoft.com/office/drawing/2014/main" xmlns="" val="3965814300"/>
                    </a:ext>
                  </a:extLst>
                </a:gridCol>
                <a:gridCol w="1127502">
                  <a:extLst>
                    <a:ext uri="{9D8B030D-6E8A-4147-A177-3AD203B41FA5}">
                      <a16:colId xmlns:a16="http://schemas.microsoft.com/office/drawing/2014/main" xmlns="" val="2712229213"/>
                    </a:ext>
                  </a:extLst>
                </a:gridCol>
                <a:gridCol w="1127502">
                  <a:extLst>
                    <a:ext uri="{9D8B030D-6E8A-4147-A177-3AD203B41FA5}">
                      <a16:colId xmlns:a16="http://schemas.microsoft.com/office/drawing/2014/main" xmlns="" val="3440402112"/>
                    </a:ext>
                  </a:extLst>
                </a:gridCol>
                <a:gridCol w="1127502">
                  <a:extLst>
                    <a:ext uri="{9D8B030D-6E8A-4147-A177-3AD203B41FA5}">
                      <a16:colId xmlns:a16="http://schemas.microsoft.com/office/drawing/2014/main" xmlns="" val="4289335197"/>
                    </a:ext>
                  </a:extLst>
                </a:gridCol>
              </a:tblGrid>
              <a:tr h="321891">
                <a:tc gridSpan="2">
                  <a:txBody>
                    <a:bodyPr/>
                    <a:lstStyle/>
                    <a:p>
                      <a:pPr algn="ctr" fontAlgn="ctr">
                        <a:spcBef>
                          <a:spcPts val="600"/>
                        </a:spcBef>
                        <a:spcAft>
                          <a:spcPts val="600"/>
                        </a:spcAft>
                      </a:pP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spcBef>
                          <a:spcPts val="600"/>
                        </a:spcBef>
                        <a:spcAft>
                          <a:spcPts val="600"/>
                        </a:spcAft>
                      </a:pP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103525756"/>
                  </a:ext>
                </a:extLst>
              </a:tr>
              <a:tr h="321891">
                <a:tc rowSpan="7">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Mức độ phù hợp của các hình thức cung cấp thông tin về chính sách</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spcBef>
                          <a:spcPts val="600"/>
                        </a:spcBef>
                        <a:spcAft>
                          <a:spcPts val="600"/>
                        </a:spcAft>
                      </a:pPr>
                      <a:r>
                        <a:rPr lang="vi-VN" sz="1400" u="none" strike="noStrike">
                          <a:effectLst/>
                          <a:latin typeface="Times New Roman" panose="02020603050405020304" pitchFamily="18" charset="0"/>
                          <a:cs typeface="Times New Roman" panose="02020603050405020304" pitchFamily="18" charset="0"/>
                        </a:rPr>
                        <a:t>1.Qua họp, sinh hoạt, thông báo tại khu dân cư</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79,31%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78,29%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-1,02%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819782654"/>
                  </a:ext>
                </a:extLst>
              </a:tr>
              <a:tr h="321891">
                <a:tc vMerge="1">
                  <a:txBody>
                    <a:bodyPr/>
                    <a:lstStyle/>
                    <a:p>
                      <a:endParaRPr lang="en-US"/>
                    </a:p>
                  </a:txBody>
                  <a:tcPr/>
                </a:tc>
                <a:tc>
                  <a:txBody>
                    <a:bodyPr/>
                    <a:lstStyle/>
                    <a:p>
                      <a:pPr algn="l"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2.Qua mạng internet</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81,71%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77,57%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-4,14%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618476439"/>
                  </a:ext>
                </a:extLst>
              </a:tr>
              <a:tr h="413766">
                <a:tc vMerge="1">
                  <a:txBody>
                    <a:bodyPr/>
                    <a:lstStyle/>
                    <a:p>
                      <a:endParaRPr lang="en-US"/>
                    </a:p>
                  </a:txBody>
                  <a:tcPr/>
                </a:tc>
                <a:tc>
                  <a:txBody>
                    <a:bodyPr/>
                    <a:lstStyle/>
                    <a:p>
                      <a:pPr algn="l"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3.Qua chính quyền, công chức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76,97%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76,56%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-0,41%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353791813"/>
                  </a:ext>
                </a:extLst>
              </a:tr>
              <a:tr h="321891">
                <a:tc vMerge="1">
                  <a:txBody>
                    <a:bodyPr/>
                    <a:lstStyle/>
                    <a:p>
                      <a:endParaRPr lang="en-US"/>
                    </a:p>
                  </a:txBody>
                  <a:tcPr/>
                </a:tc>
                <a:tc>
                  <a:txBody>
                    <a:bodyPr/>
                    <a:lstStyle/>
                    <a:p>
                      <a:pPr algn="l"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4.Qua đài, ti vi, báo chí</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80,36%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76,01%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-4,35%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718093107"/>
                  </a:ext>
                </a:extLst>
              </a:tr>
              <a:tr h="321891">
                <a:tc vMerge="1">
                  <a:txBody>
                    <a:bodyPr/>
                    <a:lstStyle/>
                    <a:p>
                      <a:endParaRPr lang="en-US"/>
                    </a:p>
                  </a:txBody>
                  <a:tcPr/>
                </a:tc>
                <a:tc>
                  <a:txBody>
                    <a:bodyPr/>
                    <a:lstStyle/>
                    <a:p>
                      <a:pPr algn="l" fontAlgn="ctr">
                        <a:spcBef>
                          <a:spcPts val="600"/>
                        </a:spcBef>
                        <a:spcAft>
                          <a:spcPts val="600"/>
                        </a:spcAft>
                      </a:pPr>
                      <a:r>
                        <a:rPr lang="vi-VN" sz="1400" u="none" strike="noStrike">
                          <a:effectLst/>
                          <a:latin typeface="Times New Roman" panose="02020603050405020304" pitchFamily="18" charset="0"/>
                          <a:cs typeface="Times New Roman" panose="02020603050405020304" pitchFamily="18" charset="0"/>
                        </a:rPr>
                        <a:t>5.Qua người thân, bạn bè</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74,20%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72,35%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-1,85%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537805569"/>
                  </a:ext>
                </a:extLst>
              </a:tr>
              <a:tr h="321891">
                <a:tc vMerge="1">
                  <a:txBody>
                    <a:bodyPr/>
                    <a:lstStyle/>
                    <a:p>
                      <a:endParaRPr lang="en-US"/>
                    </a:p>
                  </a:txBody>
                  <a:tcPr/>
                </a:tc>
                <a:tc>
                  <a:txBody>
                    <a:bodyPr/>
                    <a:lstStyle/>
                    <a:p>
                      <a:pPr algn="l"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6.Qua loa phát thanh xã</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73,61%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71,88%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-1,73%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929785431"/>
                  </a:ext>
                </a:extLst>
              </a:tr>
              <a:tr h="321891">
                <a:tc vMerge="1">
                  <a:txBody>
                    <a:bodyPr/>
                    <a:lstStyle/>
                    <a:p>
                      <a:endParaRPr lang="en-US"/>
                    </a:p>
                  </a:txBody>
                  <a:tcPr/>
                </a:tc>
                <a:tc>
                  <a:txBody>
                    <a:bodyPr/>
                    <a:lstStyle/>
                    <a:p>
                      <a:pPr algn="l"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7.Qua hình thức khác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70,10%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70,17%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spcBef>
                          <a:spcPts val="600"/>
                        </a:spcBef>
                        <a:spcAft>
                          <a:spcPts val="600"/>
                        </a:spcAft>
                      </a:pPr>
                      <a:r>
                        <a:rPr lang="en-US" sz="1400" u="none" strike="noStrike">
                          <a:effectLst/>
                          <a:latin typeface="Times New Roman" panose="02020603050405020304" pitchFamily="18" charset="0"/>
                          <a:cs typeface="Times New Roman" panose="02020603050405020304" pitchFamily="18" charset="0"/>
                        </a:rPr>
                        <a:t>0,07%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690697444"/>
                  </a:ext>
                </a:extLst>
              </a:tr>
            </a:tbl>
          </a:graphicData>
        </a:graphic>
      </p:graphicFrame>
      <p:graphicFrame>
        <p:nvGraphicFramePr>
          <p:cNvPr id="5" name="Table 4">
            <a:extLst>
              <a:ext uri="{FF2B5EF4-FFF2-40B4-BE49-F238E27FC236}">
                <a16:creationId xmlns:a16="http://schemas.microsoft.com/office/drawing/2014/main" xmlns="" id="{6D699D4C-E2C7-4F6B-B676-D3CE1327AEBA}"/>
              </a:ext>
            </a:extLst>
          </p:cNvPr>
          <p:cNvGraphicFramePr>
            <a:graphicFrameLocks noGrp="1"/>
          </p:cNvGraphicFramePr>
          <p:nvPr>
            <p:extLst>
              <p:ext uri="{D42A27DB-BD31-4B8C-83A1-F6EECF244321}">
                <p14:modId xmlns:p14="http://schemas.microsoft.com/office/powerpoint/2010/main" val="860418843"/>
              </p:ext>
            </p:extLst>
          </p:nvPr>
        </p:nvGraphicFramePr>
        <p:xfrm>
          <a:off x="152400" y="3657600"/>
          <a:ext cx="9601200" cy="2957269"/>
        </p:xfrm>
        <a:graphic>
          <a:graphicData uri="http://schemas.openxmlformats.org/drawingml/2006/table">
            <a:tbl>
              <a:tblPr>
                <a:tableStyleId>{8A107856-5554-42FB-B03E-39F5DBC370BA}</a:tableStyleId>
              </a:tblPr>
              <a:tblGrid>
                <a:gridCol w="2362200">
                  <a:extLst>
                    <a:ext uri="{9D8B030D-6E8A-4147-A177-3AD203B41FA5}">
                      <a16:colId xmlns:a16="http://schemas.microsoft.com/office/drawing/2014/main" xmlns="" val="2494880081"/>
                    </a:ext>
                  </a:extLst>
                </a:gridCol>
                <a:gridCol w="3886200">
                  <a:extLst>
                    <a:ext uri="{9D8B030D-6E8A-4147-A177-3AD203B41FA5}">
                      <a16:colId xmlns:a16="http://schemas.microsoft.com/office/drawing/2014/main" xmlns="" val="1448461716"/>
                    </a:ext>
                  </a:extLst>
                </a:gridCol>
                <a:gridCol w="1256265">
                  <a:extLst>
                    <a:ext uri="{9D8B030D-6E8A-4147-A177-3AD203B41FA5}">
                      <a16:colId xmlns:a16="http://schemas.microsoft.com/office/drawing/2014/main" xmlns="" val="3474289951"/>
                    </a:ext>
                  </a:extLst>
                </a:gridCol>
                <a:gridCol w="1053791">
                  <a:extLst>
                    <a:ext uri="{9D8B030D-6E8A-4147-A177-3AD203B41FA5}">
                      <a16:colId xmlns:a16="http://schemas.microsoft.com/office/drawing/2014/main" xmlns="" val="1752053976"/>
                    </a:ext>
                  </a:extLst>
                </a:gridCol>
                <a:gridCol w="1042744">
                  <a:extLst>
                    <a:ext uri="{9D8B030D-6E8A-4147-A177-3AD203B41FA5}">
                      <a16:colId xmlns:a16="http://schemas.microsoft.com/office/drawing/2014/main" xmlns="" val="3749202853"/>
                    </a:ext>
                  </a:extLst>
                </a:gridCol>
              </a:tblGrid>
              <a:tr h="381000">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655888183"/>
                  </a:ext>
                </a:extLst>
              </a:tr>
              <a:tr h="482600">
                <a:tc rowSpan="5">
                  <a:txBody>
                    <a:bodyPr/>
                    <a:lstStyle/>
                    <a:p>
                      <a:pPr algn="ctr" fontAlgn="ctr"/>
                      <a:r>
                        <a:rPr lang="vi-VN" sz="1400" u="none" strike="noStrike">
                          <a:effectLst/>
                          <a:latin typeface="Times New Roman" panose="02020603050405020304" pitchFamily="18" charset="0"/>
                          <a:cs typeface="Times New Roman" panose="02020603050405020304" pitchFamily="18" charset="0"/>
                        </a:rPr>
                        <a:t>Sự tham gia góp ý của người dân đối với chính sách</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1.Sẽ tham gia, nếu được xin ý kiến tại cuộc họp cư dân</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38,45%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56,35%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17,90%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602406873"/>
                  </a:ext>
                </a:extLst>
              </a:tr>
              <a:tr h="482600">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2.Sẽ tham gia, nếu được xin ý kiến theo hình thức gửi phiếu xin ý kiến đến nhà, cơ quan</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35,29%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24,37%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-10,92%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065801353"/>
                  </a:ext>
                </a:extLst>
              </a:tr>
              <a:tr h="482600">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3.Sẽ tham gia, nếu được xin ý kiến theo bất kỳ hình thức nào</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30,04%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18,44%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-11,60%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045880069"/>
                  </a:ext>
                </a:extLst>
              </a:tr>
              <a:tr h="592833">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4.Sẽ tham gia, nếu được xin ý kiến theo hình thức trực tuyến: Trang thông tin điện tử chính quyền</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11,13%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9,98%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-1,15%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343466210"/>
                  </a:ext>
                </a:extLst>
              </a:tr>
              <a:tr h="482600">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5.Sẽ tham gia nếu được xin ý kiến theo hình thức trực tuyến: qua zalo, facebook</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10,71%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5,92%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-4,79%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438612286"/>
                  </a:ext>
                </a:extLst>
              </a:tr>
            </a:tbl>
          </a:graphicData>
        </a:graphic>
      </p:graphicFrame>
    </p:spTree>
    <p:extLst>
      <p:ext uri="{BB962C8B-B14F-4D97-AF65-F5344CB8AC3E}">
        <p14:creationId xmlns:p14="http://schemas.microsoft.com/office/powerpoint/2010/main" val="40799105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92E777E5-88E8-480A-9988-AF16CDE2C76F}"/>
              </a:ext>
            </a:extLst>
          </p:cNvPr>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a:t>
            </a:r>
            <a:r>
              <a:rPr lang="en-US" sz="1800" b="1">
                <a:solidFill>
                  <a:schemeClr val="tx1"/>
                </a:solidFill>
                <a:latin typeface="Times New Roman" pitchFamily="18" charset="0"/>
                <a:cs typeface="Times New Roman" pitchFamily="18" charset="0"/>
              </a:rPr>
              <a:t>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graphicFrame>
        <p:nvGraphicFramePr>
          <p:cNvPr id="3" name="Table 2">
            <a:extLst>
              <a:ext uri="{FF2B5EF4-FFF2-40B4-BE49-F238E27FC236}">
                <a16:creationId xmlns:a16="http://schemas.microsoft.com/office/drawing/2014/main" xmlns="" id="{DC004B6E-B230-4B18-A9C7-2616564126F1}"/>
              </a:ext>
            </a:extLst>
          </p:cNvPr>
          <p:cNvGraphicFramePr>
            <a:graphicFrameLocks noGrp="1"/>
          </p:cNvGraphicFramePr>
          <p:nvPr>
            <p:extLst>
              <p:ext uri="{D42A27DB-BD31-4B8C-83A1-F6EECF244321}">
                <p14:modId xmlns:p14="http://schemas.microsoft.com/office/powerpoint/2010/main" val="791374756"/>
              </p:ext>
            </p:extLst>
          </p:nvPr>
        </p:nvGraphicFramePr>
        <p:xfrm>
          <a:off x="152400" y="685800"/>
          <a:ext cx="9448800" cy="1435801"/>
        </p:xfrm>
        <a:graphic>
          <a:graphicData uri="http://schemas.openxmlformats.org/drawingml/2006/table">
            <a:tbl>
              <a:tblPr>
                <a:tableStyleId>{8799B23B-EC83-4686-B30A-512413B5E67A}</a:tableStyleId>
              </a:tblPr>
              <a:tblGrid>
                <a:gridCol w="2438400">
                  <a:extLst>
                    <a:ext uri="{9D8B030D-6E8A-4147-A177-3AD203B41FA5}">
                      <a16:colId xmlns:a16="http://schemas.microsoft.com/office/drawing/2014/main" xmlns="" val="2800434675"/>
                    </a:ext>
                  </a:extLst>
                </a:gridCol>
                <a:gridCol w="3858882">
                  <a:extLst>
                    <a:ext uri="{9D8B030D-6E8A-4147-A177-3AD203B41FA5}">
                      <a16:colId xmlns:a16="http://schemas.microsoft.com/office/drawing/2014/main" xmlns="" val="4012282497"/>
                    </a:ext>
                  </a:extLst>
                </a:gridCol>
                <a:gridCol w="1028701">
                  <a:extLst>
                    <a:ext uri="{9D8B030D-6E8A-4147-A177-3AD203B41FA5}">
                      <a16:colId xmlns:a16="http://schemas.microsoft.com/office/drawing/2014/main" xmlns="" val="1825543016"/>
                    </a:ext>
                  </a:extLst>
                </a:gridCol>
                <a:gridCol w="1028701">
                  <a:extLst>
                    <a:ext uri="{9D8B030D-6E8A-4147-A177-3AD203B41FA5}">
                      <a16:colId xmlns:a16="http://schemas.microsoft.com/office/drawing/2014/main" xmlns="" val="3109899747"/>
                    </a:ext>
                  </a:extLst>
                </a:gridCol>
                <a:gridCol w="1094116">
                  <a:extLst>
                    <a:ext uri="{9D8B030D-6E8A-4147-A177-3AD203B41FA5}">
                      <a16:colId xmlns:a16="http://schemas.microsoft.com/office/drawing/2014/main" xmlns="" val="1163027943"/>
                    </a:ext>
                  </a:extLst>
                </a:gridCol>
              </a:tblGrid>
              <a:tr h="315965">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865785350"/>
                  </a:ext>
                </a:extLst>
              </a:tr>
              <a:tr h="369835">
                <a:tc rowSpan="3">
                  <a:txBody>
                    <a:bodyPr/>
                    <a:lstStyle/>
                    <a:p>
                      <a:pPr algn="ctr" fontAlgn="ctr"/>
                      <a:r>
                        <a:rPr lang="en-US" sz="1400" u="none" strike="noStrike">
                          <a:effectLst/>
                          <a:latin typeface="Times New Roman" panose="02020603050405020304" pitchFamily="18" charset="0"/>
                          <a:cs typeface="Times New Roman" panose="02020603050405020304" pitchFamily="18" charset="0"/>
                        </a:rPr>
                        <a:t>Suy nghĩ của nhân dân về tình trạng công chức phiền hà, sách nhiễu.</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1.Không có công chức nào gây phiền hà, sách nhiễu</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87,39%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91,86%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4,47%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188899250"/>
                  </a:ext>
                </a:extLst>
              </a:tr>
              <a:tr h="315965">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2.Có một số công chức gây phiền hà, sách nhiễu</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10,29%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7,80%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-2,49%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037163806"/>
                  </a:ext>
                </a:extLst>
              </a:tr>
              <a:tr h="315965">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3.Có nhiều công chức gây phiền hà, sách nhiễu</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2,31%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0,34%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-1,97%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968185607"/>
                  </a:ext>
                </a:extLst>
              </a:tr>
            </a:tbl>
          </a:graphicData>
        </a:graphic>
      </p:graphicFrame>
      <p:graphicFrame>
        <p:nvGraphicFramePr>
          <p:cNvPr id="6" name="Table 5">
            <a:extLst>
              <a:ext uri="{FF2B5EF4-FFF2-40B4-BE49-F238E27FC236}">
                <a16:creationId xmlns:a16="http://schemas.microsoft.com/office/drawing/2014/main" xmlns="" id="{BBC798EC-78F1-4E30-AAE9-D898BD249943}"/>
              </a:ext>
            </a:extLst>
          </p:cNvPr>
          <p:cNvGraphicFramePr>
            <a:graphicFrameLocks noGrp="1"/>
          </p:cNvGraphicFramePr>
          <p:nvPr>
            <p:extLst>
              <p:ext uri="{D42A27DB-BD31-4B8C-83A1-F6EECF244321}">
                <p14:modId xmlns:p14="http://schemas.microsoft.com/office/powerpoint/2010/main" val="3691800617"/>
              </p:ext>
            </p:extLst>
          </p:nvPr>
        </p:nvGraphicFramePr>
        <p:xfrm>
          <a:off x="152401" y="2438400"/>
          <a:ext cx="9448799" cy="1991369"/>
        </p:xfrm>
        <a:graphic>
          <a:graphicData uri="http://schemas.openxmlformats.org/drawingml/2006/table">
            <a:tbl>
              <a:tblPr>
                <a:tableStyleId>{ED083AE6-46FA-4A59-8FB0-9F97EB10719F}</a:tableStyleId>
              </a:tblPr>
              <a:tblGrid>
                <a:gridCol w="2358751">
                  <a:extLst>
                    <a:ext uri="{9D8B030D-6E8A-4147-A177-3AD203B41FA5}">
                      <a16:colId xmlns:a16="http://schemas.microsoft.com/office/drawing/2014/main" xmlns="" val="232812271"/>
                    </a:ext>
                  </a:extLst>
                </a:gridCol>
                <a:gridCol w="4108592">
                  <a:extLst>
                    <a:ext uri="{9D8B030D-6E8A-4147-A177-3AD203B41FA5}">
                      <a16:colId xmlns:a16="http://schemas.microsoft.com/office/drawing/2014/main" xmlns="" val="3156543977"/>
                    </a:ext>
                  </a:extLst>
                </a:gridCol>
                <a:gridCol w="924056">
                  <a:extLst>
                    <a:ext uri="{9D8B030D-6E8A-4147-A177-3AD203B41FA5}">
                      <a16:colId xmlns:a16="http://schemas.microsoft.com/office/drawing/2014/main" xmlns="" val="3404447177"/>
                    </a:ext>
                  </a:extLst>
                </a:gridCol>
                <a:gridCol w="990600">
                  <a:extLst>
                    <a:ext uri="{9D8B030D-6E8A-4147-A177-3AD203B41FA5}">
                      <a16:colId xmlns:a16="http://schemas.microsoft.com/office/drawing/2014/main" xmlns="" val="4010179195"/>
                    </a:ext>
                  </a:extLst>
                </a:gridCol>
                <a:gridCol w="1066800">
                  <a:extLst>
                    <a:ext uri="{9D8B030D-6E8A-4147-A177-3AD203B41FA5}">
                      <a16:colId xmlns:a16="http://schemas.microsoft.com/office/drawing/2014/main" xmlns="" val="3960212813"/>
                    </a:ext>
                  </a:extLst>
                </a:gridCol>
              </a:tblGrid>
              <a:tr h="386297">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smtClean="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ctr" fontAlgn="ctr"/>
                      <a:r>
                        <a:rPr lang="en-US" sz="1400" b="1" u="none" strike="noStrike" smtClean="0">
                          <a:effectLst/>
                          <a:latin typeface="Times New Roman" panose="02020603050405020304" pitchFamily="18" charset="0"/>
                          <a:cs typeface="Times New Roman" panose="02020603050405020304" pitchFamily="18" charset="0"/>
                        </a:rPr>
                        <a:t>m</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621101592"/>
                  </a:ext>
                </a:extLst>
              </a:tr>
              <a:tr h="571379">
                <a:tc rowSpan="3">
                  <a:txBody>
                    <a:bodyPr/>
                    <a:lstStyle/>
                    <a:p>
                      <a:pPr algn="ctr" fontAlgn="ctr"/>
                      <a:r>
                        <a:rPr lang="vi-VN" sz="1400" u="none" strike="noStrike">
                          <a:effectLst/>
                          <a:latin typeface="Times New Roman" panose="02020603050405020304" pitchFamily="18" charset="0"/>
                          <a:cs typeface="Times New Roman" panose="02020603050405020304" pitchFamily="18" charset="0"/>
                        </a:rPr>
                        <a:t>Suy nghĩ của người dân về việc đưa tiền ngoài quy định cho công chức</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1.Không có người dân nào phải đưa tiền ngoài quy định</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86,74%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92,67%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5,93%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741776032"/>
                  </a:ext>
                </a:extLst>
              </a:tr>
              <a:tr h="386297">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2.Có một số người dân phải đưa tiền ngoài quy định</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10,11%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5,79%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-4,32%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510536675"/>
                  </a:ext>
                </a:extLst>
              </a:tr>
              <a:tr h="386297">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3.Có nhiều người dân phải đưa tiền ngoài quy định</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3,16%</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1,53%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-1,63%</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711169464"/>
                  </a:ext>
                </a:extLst>
              </a:tr>
            </a:tbl>
          </a:graphicData>
        </a:graphic>
      </p:graphicFrame>
      <p:graphicFrame>
        <p:nvGraphicFramePr>
          <p:cNvPr id="7" name="Table 6">
            <a:extLst>
              <a:ext uri="{FF2B5EF4-FFF2-40B4-BE49-F238E27FC236}">
                <a16:creationId xmlns:a16="http://schemas.microsoft.com/office/drawing/2014/main" xmlns="" id="{DDC5E6C4-113D-46DB-9D8C-FA70A40206EC}"/>
              </a:ext>
            </a:extLst>
          </p:cNvPr>
          <p:cNvGraphicFramePr>
            <a:graphicFrameLocks noGrp="1"/>
          </p:cNvGraphicFramePr>
          <p:nvPr>
            <p:extLst>
              <p:ext uri="{D42A27DB-BD31-4B8C-83A1-F6EECF244321}">
                <p14:modId xmlns:p14="http://schemas.microsoft.com/office/powerpoint/2010/main" val="998359028"/>
              </p:ext>
            </p:extLst>
          </p:nvPr>
        </p:nvGraphicFramePr>
        <p:xfrm>
          <a:off x="152400" y="4800600"/>
          <a:ext cx="9525000" cy="1498535"/>
        </p:xfrm>
        <a:graphic>
          <a:graphicData uri="http://schemas.openxmlformats.org/drawingml/2006/table">
            <a:tbl>
              <a:tblPr>
                <a:tableStyleId>{E8B1032C-EA38-4F05-BA0D-38AFFFC7BED3}</a:tableStyleId>
              </a:tblPr>
              <a:tblGrid>
                <a:gridCol w="2319671">
                  <a:extLst>
                    <a:ext uri="{9D8B030D-6E8A-4147-A177-3AD203B41FA5}">
                      <a16:colId xmlns:a16="http://schemas.microsoft.com/office/drawing/2014/main" xmlns="" val="1269633827"/>
                    </a:ext>
                  </a:extLst>
                </a:gridCol>
                <a:gridCol w="4175408">
                  <a:extLst>
                    <a:ext uri="{9D8B030D-6E8A-4147-A177-3AD203B41FA5}">
                      <a16:colId xmlns:a16="http://schemas.microsoft.com/office/drawing/2014/main" xmlns="" val="3649276269"/>
                    </a:ext>
                  </a:extLst>
                </a:gridCol>
                <a:gridCol w="1082513">
                  <a:extLst>
                    <a:ext uri="{9D8B030D-6E8A-4147-A177-3AD203B41FA5}">
                      <a16:colId xmlns:a16="http://schemas.microsoft.com/office/drawing/2014/main" xmlns="" val="1354888485"/>
                    </a:ext>
                  </a:extLst>
                </a:gridCol>
                <a:gridCol w="1005191">
                  <a:extLst>
                    <a:ext uri="{9D8B030D-6E8A-4147-A177-3AD203B41FA5}">
                      <a16:colId xmlns:a16="http://schemas.microsoft.com/office/drawing/2014/main" xmlns="" val="4426862"/>
                    </a:ext>
                  </a:extLst>
                </a:gridCol>
                <a:gridCol w="942217">
                  <a:extLst>
                    <a:ext uri="{9D8B030D-6E8A-4147-A177-3AD203B41FA5}">
                      <a16:colId xmlns:a16="http://schemas.microsoft.com/office/drawing/2014/main" xmlns="" val="3530954586"/>
                    </a:ext>
                  </a:extLst>
                </a:gridCol>
              </a:tblGrid>
              <a:tr h="510236">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826122530"/>
                  </a:ext>
                </a:extLst>
              </a:tr>
              <a:tr h="329433">
                <a:tc rowSpan="3">
                  <a:txBody>
                    <a:bodyPr/>
                    <a:lstStyle/>
                    <a:p>
                      <a:pPr algn="ctr" fontAlgn="ctr"/>
                      <a:r>
                        <a:rPr lang="en-US" sz="1400" u="none" strike="noStrike">
                          <a:effectLst/>
                          <a:latin typeface="Times New Roman" panose="02020603050405020304" pitchFamily="18" charset="0"/>
                          <a:cs typeface="Times New Roman" panose="02020603050405020304" pitchFamily="18" charset="0"/>
                        </a:rPr>
                        <a:t>Mức độ phù hợp của các hình thức giải quyết TTHC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1.Hình thức trực tiếp</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77,21%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76,39%</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-0,82%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4183000"/>
                  </a:ext>
                </a:extLst>
              </a:tr>
              <a:tr h="329433">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2.Hình thức trực tuyến toàn trình</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75,11%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70,30%</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-4,81%</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350763387"/>
                  </a:ext>
                </a:extLst>
              </a:tr>
              <a:tr h="329433">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3.Hình thức trực tuyến một phần</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74,42%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72,25%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-2,17%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1153752747"/>
                  </a:ext>
                </a:extLst>
              </a:tr>
            </a:tbl>
          </a:graphicData>
        </a:graphic>
      </p:graphicFrame>
    </p:spTree>
    <p:extLst>
      <p:ext uri="{BB962C8B-B14F-4D97-AF65-F5344CB8AC3E}">
        <p14:creationId xmlns:p14="http://schemas.microsoft.com/office/powerpoint/2010/main" val="488902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FF3B60EA-869E-4B32-BFFF-A74EDD4B7A3F}"/>
              </a:ext>
            </a:extLst>
          </p:cNvPr>
          <p:cNvSpPr>
            <a:spLocks noGrp="1"/>
          </p:cNvSpPr>
          <p:nvPr>
            <p:ph type="title"/>
          </p:nvPr>
        </p:nvSpPr>
        <p:spPr>
          <a:xfrm>
            <a:off x="1"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a:t>
            </a:r>
            <a:r>
              <a:rPr lang="en-US" sz="1800" b="1">
                <a:solidFill>
                  <a:schemeClr val="tx1"/>
                </a:solidFill>
                <a:latin typeface="Times New Roman" pitchFamily="18" charset="0"/>
                <a:cs typeface="Times New Roman" pitchFamily="18" charset="0"/>
              </a:rPr>
              <a:t>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graphicFrame>
        <p:nvGraphicFramePr>
          <p:cNvPr id="2" name="Table 1">
            <a:extLst>
              <a:ext uri="{FF2B5EF4-FFF2-40B4-BE49-F238E27FC236}">
                <a16:creationId xmlns:a16="http://schemas.microsoft.com/office/drawing/2014/main" xmlns="" id="{C50933E8-E16B-44DE-ABE4-43919D123E26}"/>
              </a:ext>
            </a:extLst>
          </p:cNvPr>
          <p:cNvGraphicFramePr>
            <a:graphicFrameLocks noGrp="1"/>
          </p:cNvGraphicFramePr>
          <p:nvPr>
            <p:extLst>
              <p:ext uri="{D42A27DB-BD31-4B8C-83A1-F6EECF244321}">
                <p14:modId xmlns:p14="http://schemas.microsoft.com/office/powerpoint/2010/main" val="546897122"/>
              </p:ext>
            </p:extLst>
          </p:nvPr>
        </p:nvGraphicFramePr>
        <p:xfrm>
          <a:off x="152400" y="685800"/>
          <a:ext cx="9448800" cy="5747957"/>
        </p:xfrm>
        <a:graphic>
          <a:graphicData uri="http://schemas.openxmlformats.org/drawingml/2006/table">
            <a:tbl>
              <a:tblPr>
                <a:tableStyleId>{0505E3EF-67EA-436B-97B2-0124C06EBD24}</a:tableStyleId>
              </a:tblPr>
              <a:tblGrid>
                <a:gridCol w="2209800">
                  <a:extLst>
                    <a:ext uri="{9D8B030D-6E8A-4147-A177-3AD203B41FA5}">
                      <a16:colId xmlns:a16="http://schemas.microsoft.com/office/drawing/2014/main" xmlns="" val="1296681724"/>
                    </a:ext>
                  </a:extLst>
                </a:gridCol>
                <a:gridCol w="4138680">
                  <a:extLst>
                    <a:ext uri="{9D8B030D-6E8A-4147-A177-3AD203B41FA5}">
                      <a16:colId xmlns:a16="http://schemas.microsoft.com/office/drawing/2014/main" xmlns="" val="1495614307"/>
                    </a:ext>
                  </a:extLst>
                </a:gridCol>
                <a:gridCol w="1033440">
                  <a:extLst>
                    <a:ext uri="{9D8B030D-6E8A-4147-A177-3AD203B41FA5}">
                      <a16:colId xmlns:a16="http://schemas.microsoft.com/office/drawing/2014/main" xmlns="" val="3276948029"/>
                    </a:ext>
                  </a:extLst>
                </a:gridCol>
                <a:gridCol w="1033440">
                  <a:extLst>
                    <a:ext uri="{9D8B030D-6E8A-4147-A177-3AD203B41FA5}">
                      <a16:colId xmlns:a16="http://schemas.microsoft.com/office/drawing/2014/main" xmlns="" val="3814693020"/>
                    </a:ext>
                  </a:extLst>
                </a:gridCol>
                <a:gridCol w="1033440">
                  <a:extLst>
                    <a:ext uri="{9D8B030D-6E8A-4147-A177-3AD203B41FA5}">
                      <a16:colId xmlns:a16="http://schemas.microsoft.com/office/drawing/2014/main" xmlns="" val="773293015"/>
                    </a:ext>
                  </a:extLst>
                </a:gridCol>
              </a:tblGrid>
              <a:tr h="324881">
                <a:tc gridSpan="2">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Tiêu chí </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hMerge="1">
                  <a:txBody>
                    <a:bodyPr/>
                    <a:lstStyle/>
                    <a:p>
                      <a:endParaRPr lang="en-US"/>
                    </a:p>
                  </a:txBody>
                  <a:tcPr/>
                </a:tc>
                <a:tc>
                  <a:txBody>
                    <a:bodyPr/>
                    <a:lstStyle/>
                    <a:p>
                      <a:pPr algn="ctr" fontAlgn="b"/>
                      <a:r>
                        <a:rPr lang="en-US" sz="1400" b="1" u="none" strike="noStrike">
                          <a:effectLst/>
                          <a:latin typeface="Times New Roman" panose="02020603050405020304" pitchFamily="18" charset="0"/>
                          <a:cs typeface="Times New Roman" panose="02020603050405020304" pitchFamily="18" charset="0"/>
                        </a:rPr>
                        <a:t>Năm 2024</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b="1" u="none" strike="noStrike">
                          <a:effectLst/>
                          <a:latin typeface="Times New Roman" panose="02020603050405020304" pitchFamily="18" charset="0"/>
                          <a:cs typeface="Times New Roman" panose="02020603050405020304" pitchFamily="18" charset="0"/>
                        </a:rPr>
                        <a:t>Năm 2025</a:t>
                      </a:r>
                      <a:endParaRPr lang="en-US" sz="1400" b="1"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a:r>
                        <a:rPr lang="en-US" sz="1400" b="1" i="0" smtClean="0">
                          <a:effectLst/>
                          <a:latin typeface="Times New Roman" panose="02020603050405020304" pitchFamily="18" charset="0"/>
                          <a:cs typeface="Times New Roman" panose="02020603050405020304" pitchFamily="18" charset="0"/>
                        </a:rPr>
                        <a:t>Tỷ</a:t>
                      </a:r>
                      <a:r>
                        <a:rPr lang="en-US" sz="1400" b="1" i="0" baseline="0" smtClean="0">
                          <a:effectLst/>
                          <a:latin typeface="Times New Roman" panose="02020603050405020304" pitchFamily="18" charset="0"/>
                          <a:cs typeface="Times New Roman" panose="02020603050405020304" pitchFamily="18" charset="0"/>
                        </a:rPr>
                        <a:t> lệ t</a:t>
                      </a:r>
                      <a:r>
                        <a:rPr lang="en-US" sz="1400" b="1" i="0" smtClean="0">
                          <a:effectLst/>
                          <a:latin typeface="Times New Roman" panose="02020603050405020304" pitchFamily="18" charset="0"/>
                          <a:cs typeface="Times New Roman" panose="02020603050405020304" pitchFamily="18" charset="0"/>
                        </a:rPr>
                        <a:t>ăng/giảm</a:t>
                      </a:r>
                      <a:endParaRPr lang="en-US" sz="14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558392615"/>
                  </a:ext>
                </a:extLst>
              </a:tr>
              <a:tr h="661364">
                <a:tc rowSpan="10">
                  <a:txBody>
                    <a:bodyPr/>
                    <a:lstStyle/>
                    <a:p>
                      <a:pPr algn="ctr" fontAlgn="ctr"/>
                      <a:r>
                        <a:rPr lang="vi-VN" sz="1400" u="none" strike="noStrike">
                          <a:effectLst/>
                          <a:latin typeface="Times New Roman" panose="02020603050405020304" pitchFamily="18" charset="0"/>
                          <a:cs typeface="Times New Roman" panose="02020603050405020304" pitchFamily="18" charset="0"/>
                        </a:rPr>
                        <a:t>Trải nghiệm của người dân về việc giải quyết công việc với cơ quan chính quyền</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1.Giải quyết TTHC theo hình thức nộp hồ sơ trực tiếp tại Bộ phận Một cửa cấp xã</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60,08%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53,47%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-6,61%</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427586315"/>
                  </a:ext>
                </a:extLst>
              </a:tr>
              <a:tr h="522130">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2.Bản thân hoặc người thân đã đi khám, chữa bệnh tại bệnh viện, phòng khám đa khoa tuyến tỉnh, huyện, xã</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37,18%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29,95%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-7,23%</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775939588"/>
                  </a:ext>
                </a:extLst>
              </a:tr>
              <a:tr h="522130">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3.Giải quyết TTHC theo hình thức nộp hồ sơ trực tiếp tại Trung tâm Phục vụ hành chính công cấp tỉnh</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18,27%</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 </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056385188"/>
                  </a:ext>
                </a:extLst>
              </a:tr>
              <a:tr h="655412">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4.Giải quyết TTHC theo hình thức nộp hồ sơ trực tiếp tại Bộ phận Một cửa cấp huyện</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16,58%</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 </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344077068"/>
                  </a:ext>
                </a:extLst>
              </a:tr>
              <a:tr h="324881">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5.Có người thân đang đi học phổ thông</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37,82%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14,55%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-23,27%</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70803473"/>
                  </a:ext>
                </a:extLst>
              </a:tr>
              <a:tr h="522130">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6.Giải quyết TTHC theo hình thức nộp hồ sơ trực tuyến, nộp phí/lệ phí trực tiếp tại TTPVHCC/BPMC</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11,34%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 </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583926094"/>
                  </a:ext>
                </a:extLst>
              </a:tr>
              <a:tr h="324881">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7.Đi hỏi chính quyền, công chức về chính sách, TTHC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7,45%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 </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702954059"/>
                  </a:ext>
                </a:extLst>
              </a:tr>
              <a:tr h="736733">
                <a:tc vMerge="1">
                  <a:txBody>
                    <a:bodyPr/>
                    <a:lstStyle/>
                    <a:p>
                      <a:endParaRPr lang="en-US"/>
                    </a:p>
                  </a:txBody>
                  <a:tcPr/>
                </a:tc>
                <a:tc>
                  <a:txBody>
                    <a:bodyPr/>
                    <a:lstStyle/>
                    <a:p>
                      <a:pPr algn="l" fontAlgn="ctr"/>
                      <a:r>
                        <a:rPr lang="vi-VN" sz="1400" u="none" strike="noStrike">
                          <a:effectLst/>
                          <a:latin typeface="Times New Roman" panose="02020603050405020304" pitchFamily="18" charset="0"/>
                          <a:cs typeface="Times New Roman" panose="02020603050405020304" pitchFamily="18" charset="0"/>
                        </a:rPr>
                        <a:t>8.Giải quyết TTHC theo hình thức nộp hồ sơ trực tuyến, nộp phí/lệ phí qua chuyển khoản và nhận kết quả qua dịch vụ bưu chính</a:t>
                      </a:r>
                      <a:endParaRPr lang="vi-VN"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5,75%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 </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473587026"/>
                  </a:ext>
                </a:extLst>
              </a:tr>
              <a:tr h="52213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9.Nêu ý kiến đánh giá với chính quyền về kết quả thực hiện chính sách, kết quả giải quyết TTHC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4,62%</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2,54%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-2,08%</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2073972328"/>
                  </a:ext>
                </a:extLst>
              </a:tr>
              <a:tr h="522130">
                <a:tc vMerge="1">
                  <a:txBody>
                    <a:bodyPr/>
                    <a:lstStyle/>
                    <a:p>
                      <a:endParaRPr lang="en-US"/>
                    </a:p>
                  </a:txBody>
                  <a:tcPr/>
                </a:tc>
                <a:tc>
                  <a:txBody>
                    <a:bodyPr/>
                    <a:lstStyle/>
                    <a:p>
                      <a:pPr algn="l" fontAlgn="ctr"/>
                      <a:r>
                        <a:rPr lang="en-US" sz="1400" u="none" strike="noStrike">
                          <a:effectLst/>
                          <a:latin typeface="Times New Roman" panose="02020603050405020304" pitchFamily="18" charset="0"/>
                          <a:cs typeface="Times New Roman" panose="02020603050405020304" pitchFamily="18" charset="0"/>
                        </a:rPr>
                        <a:t>10.Nêu ý kiến phản ánh, kiến nghị với chính quyền về chính sách, TTHC</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b"/>
                      <a:r>
                        <a:rPr lang="en-US" sz="1400" u="none" strike="noStrike">
                          <a:effectLst/>
                          <a:latin typeface="Times New Roman" panose="02020603050405020304" pitchFamily="18" charset="0"/>
                          <a:cs typeface="Times New Roman" panose="02020603050405020304" pitchFamily="18" charset="0"/>
                        </a:rPr>
                        <a:t>3,15%</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b"/>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2,54%</a:t>
                      </a:r>
                      <a:endParaRPr lang="en-US" sz="1400" b="0" i="0"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tc>
                  <a:txBody>
                    <a:bodyPr/>
                    <a:lstStyle/>
                    <a:p>
                      <a:pPr algn="ctr" fontAlgn="ctr"/>
                      <a:r>
                        <a:rPr lang="en-US" sz="1400" u="none" strike="noStrike">
                          <a:effectLst/>
                          <a:latin typeface="Times New Roman" panose="02020603050405020304" pitchFamily="18" charset="0"/>
                          <a:cs typeface="Times New Roman" panose="02020603050405020304" pitchFamily="18" charset="0"/>
                        </a:rPr>
                        <a:t>-0,61%</a:t>
                      </a:r>
                      <a:endParaRPr lang="en-US" sz="1400" b="0" i="1" u="none" strike="noStrike">
                        <a:solidFill>
                          <a:srgbClr val="000000"/>
                        </a:solidFill>
                        <a:effectLst/>
                        <a:latin typeface="Times New Roman" panose="02020603050405020304" pitchFamily="18" charset="0"/>
                        <a:cs typeface="Times New Roman" panose="02020603050405020304" pitchFamily="18" charset="0"/>
                      </a:endParaRPr>
                    </a:p>
                  </a:txBody>
                  <a:tcPr marL="7316" marR="7316" marT="7316" marB="0" anchor="ctr"/>
                </a:tc>
                <a:extLst>
                  <a:ext uri="{0D108BD9-81ED-4DB2-BD59-A6C34878D82A}">
                    <a16:rowId xmlns:a16="http://schemas.microsoft.com/office/drawing/2014/main" xmlns="" val="3726412612"/>
                  </a:ext>
                </a:extLst>
              </a:tr>
            </a:tbl>
          </a:graphicData>
        </a:graphic>
      </p:graphicFrame>
    </p:spTree>
    <p:extLst>
      <p:ext uri="{BB962C8B-B14F-4D97-AF65-F5344CB8AC3E}">
        <p14:creationId xmlns:p14="http://schemas.microsoft.com/office/powerpoint/2010/main" val="320202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xmlns="" id="{62013B9D-FF81-491D-BCEC-C210DAD2005F}"/>
              </a:ext>
            </a:extLst>
          </p:cNvPr>
          <p:cNvSpPr>
            <a:spLocks noGrp="1"/>
          </p:cNvSpPr>
          <p:nvPr>
            <p:ph type="title"/>
          </p:nvPr>
        </p:nvSpPr>
        <p:spPr>
          <a:xfrm>
            <a:off x="116463" y="1447800"/>
            <a:ext cx="874137" cy="1981200"/>
          </a:xfrm>
          <a:solidFill>
            <a:schemeClr val="accent3">
              <a:lumMod val="20000"/>
              <a:lumOff val="80000"/>
              <a:alpha val="50000"/>
            </a:schemeClr>
          </a:solidFill>
          <a:ln>
            <a:noFill/>
          </a:ln>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a:normAutofit fontScale="90000"/>
          </a:bodyPr>
          <a:lstStyle/>
          <a:p>
            <a:pPr algn="ctr"/>
            <a:r>
              <a:rPr lang="en-US" sz="1200" b="1">
                <a:solidFill>
                  <a:srgbClr val="FF0000"/>
                </a:solidFill>
                <a:latin typeface="Times New Roman" pitchFamily="18" charset="0"/>
                <a:cs typeface="Times New Roman" pitchFamily="18" charset="0"/>
              </a:rPr>
              <a:t>MĐHL VỀ XÂY DỰNG, TỔ CHỨC THỰC HIỆN CHÍNH SÁCH TỈNH LAI CHÂU NĂM 2025</a:t>
            </a:r>
            <a:endParaRPr lang="en-US" sz="1200" b="1" dirty="0">
              <a:solidFill>
                <a:srgbClr val="FF0000"/>
              </a:solidFill>
              <a:latin typeface="Times New Roman" pitchFamily="18" charset="0"/>
              <a:cs typeface="Times New Roman" pitchFamily="18" charset="0"/>
            </a:endParaRPr>
          </a:p>
        </p:txBody>
      </p:sp>
      <p:sp>
        <p:nvSpPr>
          <p:cNvPr id="4" name="Title 1">
            <a:extLst>
              <a:ext uri="{FF2B5EF4-FFF2-40B4-BE49-F238E27FC236}">
                <a16:creationId xmlns:a16="http://schemas.microsoft.com/office/drawing/2014/main" xmlns="" id="{F7C4677B-0817-4077-9AFD-245D4245AFC7}"/>
              </a:ext>
            </a:extLst>
          </p:cNvPr>
          <p:cNvSpPr txBox="1">
            <a:spLocks/>
          </p:cNvSpPr>
          <p:nvPr/>
        </p:nvSpPr>
        <p:spPr>
          <a:xfrm>
            <a:off x="1" y="0"/>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graphicFrame>
        <p:nvGraphicFramePr>
          <p:cNvPr id="6" name="Table 5">
            <a:extLst>
              <a:ext uri="{FF2B5EF4-FFF2-40B4-BE49-F238E27FC236}">
                <a16:creationId xmlns:a16="http://schemas.microsoft.com/office/drawing/2014/main" xmlns="" id="{5BC1F262-8C43-40F2-9157-05D0ECF9939B}"/>
              </a:ext>
            </a:extLst>
          </p:cNvPr>
          <p:cNvGraphicFramePr>
            <a:graphicFrameLocks noGrp="1"/>
          </p:cNvGraphicFramePr>
          <p:nvPr>
            <p:extLst>
              <p:ext uri="{D42A27DB-BD31-4B8C-83A1-F6EECF244321}">
                <p14:modId xmlns:p14="http://schemas.microsoft.com/office/powerpoint/2010/main" val="757061502"/>
              </p:ext>
            </p:extLst>
          </p:nvPr>
        </p:nvGraphicFramePr>
        <p:xfrm>
          <a:off x="1066800" y="533399"/>
          <a:ext cx="8686800" cy="6179131"/>
        </p:xfrm>
        <a:graphic>
          <a:graphicData uri="http://schemas.openxmlformats.org/drawingml/2006/table">
            <a:tbl>
              <a:tblPr firstRow="1" firstCol="1" bandRow="1">
                <a:tableStyleId>{8799B23B-EC83-4686-B30A-512413B5E67A}</a:tableStyleId>
              </a:tblPr>
              <a:tblGrid>
                <a:gridCol w="5691433">
                  <a:extLst>
                    <a:ext uri="{9D8B030D-6E8A-4147-A177-3AD203B41FA5}">
                      <a16:colId xmlns:a16="http://schemas.microsoft.com/office/drawing/2014/main" xmlns="" val="3679463516"/>
                    </a:ext>
                  </a:extLst>
                </a:gridCol>
                <a:gridCol w="1066800">
                  <a:extLst>
                    <a:ext uri="{9D8B030D-6E8A-4147-A177-3AD203B41FA5}">
                      <a16:colId xmlns:a16="http://schemas.microsoft.com/office/drawing/2014/main" xmlns="" val="3374901834"/>
                    </a:ext>
                  </a:extLst>
                </a:gridCol>
                <a:gridCol w="914400">
                  <a:extLst>
                    <a:ext uri="{9D8B030D-6E8A-4147-A177-3AD203B41FA5}">
                      <a16:colId xmlns:a16="http://schemas.microsoft.com/office/drawing/2014/main" xmlns="" val="4037781177"/>
                    </a:ext>
                  </a:extLst>
                </a:gridCol>
                <a:gridCol w="1014167">
                  <a:extLst>
                    <a:ext uri="{9D8B030D-6E8A-4147-A177-3AD203B41FA5}">
                      <a16:colId xmlns:a16="http://schemas.microsoft.com/office/drawing/2014/main" xmlns="" val="1570760039"/>
                    </a:ext>
                  </a:extLst>
                </a:gridCol>
              </a:tblGrid>
              <a:tr h="189682">
                <a:tc>
                  <a:txBody>
                    <a:bodyPr/>
                    <a:lstStyle/>
                    <a:p>
                      <a:pPr algn="ctr"/>
                      <a:r>
                        <a:rPr lang="en-US" sz="1100" b="1">
                          <a:effectLst/>
                          <a:latin typeface="Times New Roman" panose="02020603050405020304" pitchFamily="18" charset="0"/>
                          <a:cs typeface="Times New Roman" panose="02020603050405020304" pitchFamily="18" charset="0"/>
                        </a:rPr>
                        <a:t>Nội dung/tiêu chí</a:t>
                      </a:r>
                      <a:endParaRPr lang="en-US" sz="11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effectLst/>
                          <a:latin typeface="Times New Roman" panose="02020603050405020304" pitchFamily="18" charset="0"/>
                          <a:cs typeface="Times New Roman" panose="02020603050405020304" pitchFamily="18" charset="0"/>
                        </a:rPr>
                        <a:t>Năm 2024</a:t>
                      </a:r>
                      <a:endParaRPr lang="en-US" sz="11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effectLst/>
                          <a:latin typeface="Times New Roman" panose="02020603050405020304" pitchFamily="18" charset="0"/>
                          <a:cs typeface="Times New Roman" panose="02020603050405020304" pitchFamily="18" charset="0"/>
                        </a:rPr>
                        <a:t>Năm 2025</a:t>
                      </a:r>
                      <a:endParaRPr lang="en-US" sz="11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i="0" smtClean="0">
                          <a:effectLst/>
                          <a:latin typeface="Times New Roman" panose="02020603050405020304" pitchFamily="18" charset="0"/>
                          <a:cs typeface="Times New Roman" panose="02020603050405020304" pitchFamily="18" charset="0"/>
                        </a:rPr>
                        <a:t>Tỷ</a:t>
                      </a:r>
                      <a:r>
                        <a:rPr lang="en-US" sz="1100" b="1" i="0" baseline="0" smtClean="0">
                          <a:effectLst/>
                          <a:latin typeface="Times New Roman" panose="02020603050405020304" pitchFamily="18" charset="0"/>
                          <a:cs typeface="Times New Roman" panose="02020603050405020304" pitchFamily="18" charset="0"/>
                        </a:rPr>
                        <a:t> lệ t</a:t>
                      </a:r>
                      <a:r>
                        <a:rPr lang="en-US" sz="1100" b="1" i="0" smtClean="0">
                          <a:effectLst/>
                          <a:latin typeface="Times New Roman" panose="02020603050405020304" pitchFamily="18" charset="0"/>
                          <a:cs typeface="Times New Roman" panose="02020603050405020304" pitchFamily="18" charset="0"/>
                        </a:rPr>
                        <a:t>ăng/giảm</a:t>
                      </a:r>
                      <a:endParaRPr lang="en-US" sz="11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687061470"/>
                  </a:ext>
                </a:extLst>
              </a:tr>
              <a:tr h="210339">
                <a:tc>
                  <a:txBody>
                    <a:bodyPr/>
                    <a:lstStyle/>
                    <a:p>
                      <a:pPr algn="l"/>
                      <a:r>
                        <a:rPr lang="en-US" sz="1100" b="1">
                          <a:solidFill>
                            <a:srgbClr val="FF0000"/>
                          </a:solidFill>
                          <a:effectLst/>
                          <a:latin typeface="Times New Roman" panose="02020603050405020304" pitchFamily="18" charset="0"/>
                          <a:cs typeface="Times New Roman" panose="02020603050405020304" pitchFamily="18" charset="0"/>
                        </a:rPr>
                        <a:t>Trách nhiệm giải trình của chính quyền về chính sách</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80,88%</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79,17%</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-1,71%</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3733861478"/>
                  </a:ext>
                </a:extLst>
              </a:tr>
              <a:tr h="210339">
                <a:tc>
                  <a:txBody>
                    <a:bodyPr/>
                    <a:lstStyle/>
                    <a:p>
                      <a:pPr algn="l"/>
                      <a:r>
                        <a:rPr lang="en-US" sz="1100" b="0">
                          <a:effectLst/>
                          <a:latin typeface="Times New Roman" panose="02020603050405020304" pitchFamily="18" charset="0"/>
                          <a:cs typeface="Times New Roman" panose="02020603050405020304" pitchFamily="18" charset="0"/>
                        </a:rPr>
                        <a:t>1. Chính quyền cung cấp, giải thích thông tin chính sách theo nhiều hình thức, dễ tìm, dễ thấy</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81,01%</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78,59%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-2,42%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232698655"/>
                  </a:ext>
                </a:extLst>
              </a:tr>
              <a:tr h="210339">
                <a:tc>
                  <a:txBody>
                    <a:bodyPr/>
                    <a:lstStyle/>
                    <a:p>
                      <a:pPr algn="l"/>
                      <a:r>
                        <a:rPr lang="en-US" sz="1100" b="0">
                          <a:effectLst/>
                          <a:latin typeface="Times New Roman" panose="02020603050405020304" pitchFamily="18" charset="0"/>
                          <a:cs typeface="Times New Roman" panose="02020603050405020304" pitchFamily="18" charset="0"/>
                        </a:rPr>
                        <a:t>2. Chính quyền cung cấp thông tin chính sách đầy đủ, dễ hiểu</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80,75%</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79,76%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-0,99%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656213434"/>
                  </a:ext>
                </a:extLst>
              </a:tr>
              <a:tr h="210339">
                <a:tc>
                  <a:txBody>
                    <a:bodyPr/>
                    <a:lstStyle/>
                    <a:p>
                      <a:pPr algn="l"/>
                      <a:r>
                        <a:rPr lang="en-US" sz="1100" b="1">
                          <a:solidFill>
                            <a:srgbClr val="FF0000"/>
                          </a:solidFill>
                          <a:effectLst/>
                          <a:latin typeface="Times New Roman" panose="02020603050405020304" pitchFamily="18" charset="0"/>
                          <a:cs typeface="Times New Roman" panose="02020603050405020304" pitchFamily="18" charset="0"/>
                        </a:rPr>
                        <a:t>Cơ hội tham gia của người dân vào quá trình xây dựng, tổ chức thực hiện chính sách</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81,32%</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79,23%</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-2,09%</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4017140669"/>
                  </a:ext>
                </a:extLst>
              </a:tr>
              <a:tr h="210339">
                <a:tc>
                  <a:txBody>
                    <a:bodyPr/>
                    <a:lstStyle/>
                    <a:p>
                      <a:pPr algn="l"/>
                      <a:r>
                        <a:rPr lang="en-US" sz="1100" b="0">
                          <a:effectLst/>
                          <a:latin typeface="Times New Roman" panose="02020603050405020304" pitchFamily="18" charset="0"/>
                          <a:cs typeface="Times New Roman" panose="02020603050405020304" pitchFamily="18" charset="0"/>
                        </a:rPr>
                        <a:t>1.Chính quyền tổ chức nhiều hình thức để người dân dễ dàng tham gia ý kiến xây dựng chính sách</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81,52%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79,23%</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-2,29%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549092159"/>
                  </a:ext>
                </a:extLst>
              </a:tr>
              <a:tr h="365487">
                <a:tc>
                  <a:txBody>
                    <a:bodyPr/>
                    <a:lstStyle/>
                    <a:p>
                      <a:pPr algn="l"/>
                      <a:r>
                        <a:rPr lang="en-US" sz="1100" b="0">
                          <a:effectLst/>
                          <a:latin typeface="Times New Roman" panose="02020603050405020304" pitchFamily="18" charset="0"/>
                          <a:cs typeface="Times New Roman" panose="02020603050405020304" pitchFamily="18" charset="0"/>
                        </a:rPr>
                        <a:t>2.Chính quyền tổ chức nhiều hình thức để người dân dễ dàng phản hồi ý kiến đánh giá tình hình triển khai và kết quả, tác động của chính sách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81,13%</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79,23%</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-1,90%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458455320"/>
                  </a:ext>
                </a:extLst>
              </a:tr>
              <a:tr h="210339">
                <a:tc>
                  <a:txBody>
                    <a:bodyPr/>
                    <a:lstStyle/>
                    <a:p>
                      <a:pPr algn="l"/>
                      <a:r>
                        <a:rPr lang="en-US" sz="1100" b="1">
                          <a:solidFill>
                            <a:srgbClr val="FF0000"/>
                          </a:solidFill>
                          <a:effectLst/>
                          <a:latin typeface="Times New Roman" panose="02020603050405020304" pitchFamily="18" charset="0"/>
                          <a:cs typeface="Times New Roman" panose="02020603050405020304" pitchFamily="18" charset="0"/>
                        </a:rPr>
                        <a:t>Chất lượng tổ chức thực hiện chính sách</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81,89%</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78,59%</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-3,30%</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384131224"/>
                  </a:ext>
                </a:extLst>
              </a:tr>
              <a:tr h="210339">
                <a:tc>
                  <a:txBody>
                    <a:bodyPr/>
                    <a:lstStyle/>
                    <a:p>
                      <a:pPr algn="l"/>
                      <a:r>
                        <a:rPr lang="en-US" sz="1100" b="0">
                          <a:effectLst/>
                          <a:latin typeface="Times New Roman" panose="02020603050405020304" pitchFamily="18" charset="0"/>
                          <a:cs typeface="Times New Roman" panose="02020603050405020304" pitchFamily="18" charset="0"/>
                        </a:rPr>
                        <a:t>1.Chính quyền tổ chức thực hiện tốt chính sách khám chữa bệnh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82,14%</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79,70%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-2,44%</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915914042"/>
                  </a:ext>
                </a:extLst>
              </a:tr>
              <a:tr h="210339">
                <a:tc>
                  <a:txBody>
                    <a:bodyPr/>
                    <a:lstStyle/>
                    <a:p>
                      <a:pPr algn="l"/>
                      <a:r>
                        <a:rPr lang="en-US" sz="1100" b="0">
                          <a:effectLst/>
                          <a:latin typeface="Times New Roman" panose="02020603050405020304" pitchFamily="18" charset="0"/>
                          <a:cs typeface="Times New Roman" panose="02020603050405020304" pitchFamily="18" charset="0"/>
                        </a:rPr>
                        <a:t>2.Chính quyền tổ chức thực hiện tốt chính sách trật tự, an toàn xã hội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84,36%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79,56%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-4,80%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110634121"/>
                  </a:ext>
                </a:extLst>
              </a:tr>
              <a:tr h="210339">
                <a:tc>
                  <a:txBody>
                    <a:bodyPr/>
                    <a:lstStyle/>
                    <a:p>
                      <a:pPr algn="l"/>
                      <a:r>
                        <a:rPr lang="en-US" sz="1100" b="0">
                          <a:effectLst/>
                          <a:latin typeface="Times New Roman" panose="02020603050405020304" pitchFamily="18" charset="0"/>
                          <a:cs typeface="Times New Roman" panose="02020603050405020304" pitchFamily="18" charset="0"/>
                        </a:rPr>
                        <a:t>3.Chính quyền tổ chức thực hiện tốt chính sách giáo dục phổ thông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82,16%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78,99%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-3,17%</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915614844"/>
                  </a:ext>
                </a:extLst>
              </a:tr>
              <a:tr h="210339">
                <a:tc>
                  <a:txBody>
                    <a:bodyPr/>
                    <a:lstStyle/>
                    <a:p>
                      <a:pPr algn="l"/>
                      <a:r>
                        <a:rPr lang="en-US" sz="1100" b="0">
                          <a:effectLst/>
                          <a:latin typeface="Times New Roman" panose="02020603050405020304" pitchFamily="18" charset="0"/>
                          <a:cs typeface="Times New Roman" panose="02020603050405020304" pitchFamily="18" charset="0"/>
                        </a:rPr>
                        <a:t>4.Chính quyền tổ chức thực hiện tốt chính sách điện sinh hoạt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81,51%</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78,92%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-2,59%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409947782"/>
                  </a:ext>
                </a:extLst>
              </a:tr>
              <a:tr h="210339">
                <a:tc>
                  <a:txBody>
                    <a:bodyPr/>
                    <a:lstStyle/>
                    <a:p>
                      <a:pPr algn="l"/>
                      <a:r>
                        <a:rPr lang="en-US" sz="1100" b="0">
                          <a:effectLst/>
                          <a:latin typeface="Times New Roman" panose="02020603050405020304" pitchFamily="18" charset="0"/>
                          <a:cs typeface="Times New Roman" panose="02020603050405020304" pitchFamily="18" charset="0"/>
                        </a:rPr>
                        <a:t>5.Chính quyền tổ chức thực hiện tốt chính sách an sinh xã hội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82,85%</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78,62%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-4,23%</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897097268"/>
                  </a:ext>
                </a:extLst>
              </a:tr>
              <a:tr h="210339">
                <a:tc>
                  <a:txBody>
                    <a:bodyPr/>
                    <a:lstStyle/>
                    <a:p>
                      <a:pPr algn="l"/>
                      <a:r>
                        <a:rPr lang="en-US" sz="1100" b="0">
                          <a:effectLst/>
                          <a:latin typeface="Times New Roman" panose="02020603050405020304" pitchFamily="18" charset="0"/>
                          <a:cs typeface="Times New Roman" panose="02020603050405020304" pitchFamily="18" charset="0"/>
                        </a:rPr>
                        <a:t>6.Chất lượng tổ chức thực hiện chính sách</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81,89%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78,59%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-3,30%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3605159584"/>
                  </a:ext>
                </a:extLst>
              </a:tr>
              <a:tr h="210339">
                <a:tc>
                  <a:txBody>
                    <a:bodyPr/>
                    <a:lstStyle/>
                    <a:p>
                      <a:pPr algn="l"/>
                      <a:r>
                        <a:rPr lang="en-US" sz="1100" b="0">
                          <a:effectLst/>
                          <a:latin typeface="Times New Roman" panose="02020603050405020304" pitchFamily="18" charset="0"/>
                          <a:cs typeface="Times New Roman" panose="02020603050405020304" pitchFamily="18" charset="0"/>
                        </a:rPr>
                        <a:t>7.Chính quyền tổ chức thực hiện tốt chính sách phát triển kinh tế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80,92%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78,38%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-2,54%</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517879454"/>
                  </a:ext>
                </a:extLst>
              </a:tr>
              <a:tr h="210339">
                <a:tc>
                  <a:txBody>
                    <a:bodyPr/>
                    <a:lstStyle/>
                    <a:p>
                      <a:pPr algn="l"/>
                      <a:r>
                        <a:rPr lang="en-US" sz="1100" b="0">
                          <a:effectLst/>
                          <a:latin typeface="Times New Roman" panose="02020603050405020304" pitchFamily="18" charset="0"/>
                          <a:cs typeface="Times New Roman" panose="02020603050405020304" pitchFamily="18" charset="0"/>
                        </a:rPr>
                        <a:t>8.Chính quyền tổ chức thực hiện tốt chính sách giao thông đường bộ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80,50%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77,88%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-2,62%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840019900"/>
                  </a:ext>
                </a:extLst>
              </a:tr>
              <a:tr h="210339">
                <a:tc>
                  <a:txBody>
                    <a:bodyPr/>
                    <a:lstStyle/>
                    <a:p>
                      <a:pPr algn="l"/>
                      <a:r>
                        <a:rPr lang="en-US" sz="1100" b="0">
                          <a:effectLst/>
                          <a:latin typeface="Times New Roman" panose="02020603050405020304" pitchFamily="18" charset="0"/>
                          <a:cs typeface="Times New Roman" panose="02020603050405020304" pitchFamily="18" charset="0"/>
                        </a:rPr>
                        <a:t>9.Chính quyền tổ chức thực hiện tốt chính sách cải cách hành chính ở địa phương</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81,34%</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77,77%</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-3,57%</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592650049"/>
                  </a:ext>
                </a:extLst>
              </a:tr>
              <a:tr h="210339">
                <a:tc>
                  <a:txBody>
                    <a:bodyPr/>
                    <a:lstStyle/>
                    <a:p>
                      <a:pPr algn="l"/>
                      <a:r>
                        <a:rPr lang="en-US" sz="1100" b="1">
                          <a:solidFill>
                            <a:srgbClr val="FF0000"/>
                          </a:solidFill>
                          <a:effectLst/>
                          <a:latin typeface="Times New Roman" panose="02020603050405020304" pitchFamily="18" charset="0"/>
                          <a:cs typeface="Times New Roman" panose="02020603050405020304" pitchFamily="18" charset="0"/>
                        </a:rPr>
                        <a:t>Kết quả, tác động của chính sách</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81,30%</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78,16%</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1">
                          <a:solidFill>
                            <a:srgbClr val="FF0000"/>
                          </a:solidFill>
                          <a:effectLst/>
                          <a:latin typeface="Times New Roman" panose="02020603050405020304" pitchFamily="18" charset="0"/>
                          <a:cs typeface="Times New Roman" panose="02020603050405020304" pitchFamily="18" charset="0"/>
                        </a:rPr>
                        <a:t>-3,14%</a:t>
                      </a:r>
                      <a:endParaRPr lang="en-US" sz="11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049860560"/>
                  </a:ext>
                </a:extLst>
              </a:tr>
              <a:tr h="210339">
                <a:tc>
                  <a:txBody>
                    <a:bodyPr/>
                    <a:lstStyle/>
                    <a:p>
                      <a:pPr algn="l"/>
                      <a:r>
                        <a:rPr lang="en-US" sz="1100" b="0">
                          <a:effectLst/>
                          <a:latin typeface="Times New Roman" panose="02020603050405020304" pitchFamily="18" charset="0"/>
                          <a:cs typeface="Times New Roman" panose="02020603050405020304" pitchFamily="18" charset="0"/>
                        </a:rPr>
                        <a:t>1.Kinh tế gia đình của người dân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79,92%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76,33%</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-3,59%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4104875002"/>
                  </a:ext>
                </a:extLst>
              </a:tr>
              <a:tr h="210339">
                <a:tc>
                  <a:txBody>
                    <a:bodyPr/>
                    <a:lstStyle/>
                    <a:p>
                      <a:pPr algn="l"/>
                      <a:r>
                        <a:rPr lang="en-US" sz="1100" b="0">
                          <a:effectLst/>
                          <a:latin typeface="Times New Roman" panose="02020603050405020304" pitchFamily="18" charset="0"/>
                          <a:cs typeface="Times New Roman" panose="02020603050405020304" pitchFamily="18" charset="0"/>
                        </a:rPr>
                        <a:t>2.Kinh tế - xã hội của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79,96%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77,31%</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-2,65%</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1033220831"/>
                  </a:ext>
                </a:extLst>
              </a:tr>
              <a:tr h="210339">
                <a:tc>
                  <a:txBody>
                    <a:bodyPr/>
                    <a:lstStyle/>
                    <a:p>
                      <a:pPr algn="l"/>
                      <a:r>
                        <a:rPr lang="en-US" sz="1100" b="0">
                          <a:effectLst/>
                          <a:latin typeface="Times New Roman" panose="02020603050405020304" pitchFamily="18" charset="0"/>
                          <a:cs typeface="Times New Roman" panose="02020603050405020304" pitchFamily="18" charset="0"/>
                        </a:rPr>
                        <a:t>3.Bệnh viện công lập ở địa phương khám chữa bệnh cho người dân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80,50%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77,88%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-2,62%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723741347"/>
                  </a:ext>
                </a:extLst>
              </a:tr>
              <a:tr h="210339">
                <a:tc>
                  <a:txBody>
                    <a:bodyPr/>
                    <a:lstStyle/>
                    <a:p>
                      <a:pPr algn="l"/>
                      <a:r>
                        <a:rPr lang="en-US" sz="1100" b="0">
                          <a:effectLst/>
                          <a:latin typeface="Times New Roman" panose="02020603050405020304" pitchFamily="18" charset="0"/>
                          <a:cs typeface="Times New Roman" panose="02020603050405020304" pitchFamily="18" charset="0"/>
                        </a:rPr>
                        <a:t>4.Trường phổ thông công lập dạy học sinh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81,38%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79,46%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-1,92%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4000374759"/>
                  </a:ext>
                </a:extLst>
              </a:tr>
              <a:tr h="210339">
                <a:tc>
                  <a:txBody>
                    <a:bodyPr/>
                    <a:lstStyle/>
                    <a:p>
                      <a:pPr algn="l"/>
                      <a:r>
                        <a:rPr lang="en-US" sz="1100" b="0">
                          <a:effectLst/>
                          <a:latin typeface="Times New Roman" panose="02020603050405020304" pitchFamily="18" charset="0"/>
                          <a:cs typeface="Times New Roman" panose="02020603050405020304" pitchFamily="18" charset="0"/>
                        </a:rPr>
                        <a:t>5.Trật tự, an toàn xã hội ở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82,82%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78,48%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-4,34%</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3838008184"/>
                  </a:ext>
                </a:extLst>
              </a:tr>
              <a:tr h="210339">
                <a:tc>
                  <a:txBody>
                    <a:bodyPr/>
                    <a:lstStyle/>
                    <a:p>
                      <a:pPr algn="l"/>
                      <a:r>
                        <a:rPr lang="en-US" sz="1100" b="0">
                          <a:effectLst/>
                          <a:latin typeface="Times New Roman" panose="02020603050405020304" pitchFamily="18" charset="0"/>
                          <a:cs typeface="Times New Roman" panose="02020603050405020304" pitchFamily="18" charset="0"/>
                        </a:rPr>
                        <a:t>6.Đường bộ, giao thông ở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82,10%</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77,19%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-4,91%</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492383755"/>
                  </a:ext>
                </a:extLst>
              </a:tr>
              <a:tr h="210339">
                <a:tc>
                  <a:txBody>
                    <a:bodyPr/>
                    <a:lstStyle/>
                    <a:p>
                      <a:pPr algn="l"/>
                      <a:r>
                        <a:rPr lang="en-US" sz="1100" b="0">
                          <a:effectLst/>
                          <a:latin typeface="Times New Roman" panose="02020603050405020304" pitchFamily="18" charset="0"/>
                          <a:cs typeface="Times New Roman" panose="02020603050405020304" pitchFamily="18" charset="0"/>
                        </a:rPr>
                        <a:t>7.Điện sinh hoạt của người dân ở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82,44%</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78,89%</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-3,55%</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4282069688"/>
                  </a:ext>
                </a:extLst>
              </a:tr>
              <a:tr h="210339">
                <a:tc>
                  <a:txBody>
                    <a:bodyPr/>
                    <a:lstStyle/>
                    <a:p>
                      <a:pPr algn="l"/>
                      <a:r>
                        <a:rPr lang="en-US" sz="1100" b="0">
                          <a:effectLst/>
                          <a:latin typeface="Times New Roman" panose="02020603050405020304" pitchFamily="18" charset="0"/>
                          <a:cs typeface="Times New Roman" panose="02020603050405020304" pitchFamily="18" charset="0"/>
                        </a:rPr>
                        <a:t>8.Nước sinh hoạt của người dân ở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81,13%</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78,55%</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-2,58%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057435113"/>
                  </a:ext>
                </a:extLst>
              </a:tr>
              <a:tr h="210339">
                <a:tc>
                  <a:txBody>
                    <a:bodyPr/>
                    <a:lstStyle/>
                    <a:p>
                      <a:pPr algn="l"/>
                      <a:r>
                        <a:rPr lang="en-US" sz="1100" b="0">
                          <a:effectLst/>
                          <a:latin typeface="Times New Roman" panose="02020603050405020304" pitchFamily="18" charset="0"/>
                          <a:cs typeface="Times New Roman" panose="02020603050405020304" pitchFamily="18" charset="0"/>
                        </a:rPr>
                        <a:t>9.An sinh xã hội đối với người dân ở địa phương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81,48%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79,12%</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-2,36%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2497542097"/>
                  </a:ext>
                </a:extLst>
              </a:tr>
              <a:tr h="365487">
                <a:tc>
                  <a:txBody>
                    <a:bodyPr/>
                    <a:lstStyle/>
                    <a:p>
                      <a:pPr algn="l"/>
                      <a:r>
                        <a:rPr lang="en-US" sz="1100" b="0">
                          <a:effectLst/>
                          <a:latin typeface="Times New Roman" panose="02020603050405020304" pitchFamily="18" charset="0"/>
                          <a:cs typeface="Times New Roman" panose="02020603050405020304" pitchFamily="18" charset="0"/>
                        </a:rPr>
                        <a:t>10.Cơ quan hành chính nhà nước, cán bộ, công chức, viên chức ở địa phương có năng lực và thực thi công vụ tốt hơn</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81,26%</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78,38%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tc>
                  <a:txBody>
                    <a:bodyPr/>
                    <a:lstStyle/>
                    <a:p>
                      <a:pPr algn="ctr"/>
                      <a:r>
                        <a:rPr lang="en-US" sz="1100" b="0">
                          <a:effectLst/>
                          <a:latin typeface="Times New Roman" panose="02020603050405020304" pitchFamily="18" charset="0"/>
                          <a:cs typeface="Times New Roman" panose="02020603050405020304" pitchFamily="18" charset="0"/>
                        </a:rPr>
                        <a:t>-2,88%</a:t>
                      </a:r>
                      <a:endParaRPr lang="en-US" sz="11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8645" marR="28645" marT="0" marB="0" anchor="ctr"/>
                </a:tc>
                <a:extLst>
                  <a:ext uri="{0D108BD9-81ED-4DB2-BD59-A6C34878D82A}">
                    <a16:rowId xmlns:a16="http://schemas.microsoft.com/office/drawing/2014/main" xmlns="" val="761342014"/>
                  </a:ext>
                </a:extLst>
              </a:tr>
            </a:tbl>
          </a:graphicData>
        </a:graphic>
      </p:graphicFrame>
    </p:spTree>
    <p:extLst>
      <p:ext uri="{BB962C8B-B14F-4D97-AF65-F5344CB8AC3E}">
        <p14:creationId xmlns:p14="http://schemas.microsoft.com/office/powerpoint/2010/main" val="297028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181;p14"/>
          <p:cNvSpPr txBox="1">
            <a:spLocks/>
          </p:cNvSpPr>
          <p:nvPr/>
        </p:nvSpPr>
        <p:spPr>
          <a:xfrm>
            <a:off x="196379" y="2133600"/>
            <a:ext cx="1556221" cy="2267694"/>
          </a:xfrm>
          <a:prstGeom prst="rect">
            <a:avLst/>
          </a:prstGeom>
          <a:effectLst>
            <a:glow rad="101600">
              <a:schemeClr val="accent6">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6"/>
          </a:lnRef>
          <a:fillRef idx="2">
            <a:schemeClr val="accent6"/>
          </a:fillRef>
          <a:effectRef idx="1">
            <a:schemeClr val="accent6"/>
          </a:effectRef>
          <a:fontRef idx="minor">
            <a:schemeClr val="dk1"/>
          </a:fontRef>
        </p:style>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1pPr>
            <a:lvl2pPr marR="0" lvl="1"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2pPr>
            <a:lvl3pPr marR="0" lvl="2"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3pPr>
            <a:lvl4pPr marR="0" lvl="3"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4pPr>
            <a:lvl5pPr marR="0" lvl="4"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5pPr>
            <a:lvl6pPr marR="0" lvl="5"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6pPr>
            <a:lvl7pPr marR="0" lvl="6"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7pPr>
            <a:lvl8pPr marR="0" lvl="7"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8pPr>
            <a:lvl9pPr marR="0" lvl="8"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9pPr>
          </a:lstStyle>
          <a:p>
            <a:pPr algn="ctr"/>
            <a:endParaRPr lang="en-US" sz="2000" dirty="0">
              <a:solidFill>
                <a:schemeClr val="bg2">
                  <a:lumMod val="50000"/>
                </a:schemeClr>
              </a:solidFill>
              <a:latin typeface="Times New Roman" pitchFamily="18" charset="0"/>
              <a:cs typeface="Times New Roman" pitchFamily="18" charset="0"/>
            </a:endParaRPr>
          </a:p>
          <a:p>
            <a:pPr algn="ctr"/>
            <a:endParaRPr lang="en-US" sz="2000" dirty="0">
              <a:solidFill>
                <a:schemeClr val="bg2">
                  <a:lumMod val="50000"/>
                </a:schemeClr>
              </a:solidFill>
              <a:latin typeface="Times New Roman" pitchFamily="18" charset="0"/>
              <a:cs typeface="Times New Roman" pitchFamily="18" charset="0"/>
            </a:endParaRPr>
          </a:p>
          <a:p>
            <a:pPr algn="ctr"/>
            <a:endParaRPr lang="en-US" sz="2000" dirty="0">
              <a:solidFill>
                <a:schemeClr val="bg2">
                  <a:lumMod val="50000"/>
                </a:schemeClr>
              </a:solidFill>
              <a:latin typeface="Times New Roman" pitchFamily="18" charset="0"/>
              <a:cs typeface="Times New Roman" pitchFamily="18" charset="0"/>
            </a:endParaRPr>
          </a:p>
          <a:p>
            <a:pPr algn="ctr"/>
            <a:r>
              <a:rPr lang="en-US" sz="2000">
                <a:solidFill>
                  <a:schemeClr val="tx1">
                    <a:lumMod val="85000"/>
                    <a:lumOff val="15000"/>
                  </a:schemeClr>
                </a:solidFill>
                <a:latin typeface="Times New Roman" pitchFamily="18" charset="0"/>
                <a:cs typeface="Times New Roman" pitchFamily="18" charset="0"/>
              </a:rPr>
              <a:t>Biểu </a:t>
            </a:r>
            <a:r>
              <a:rPr lang="en-US" sz="2000" dirty="0" err="1">
                <a:solidFill>
                  <a:schemeClr val="tx1">
                    <a:lumMod val="85000"/>
                    <a:lumOff val="15000"/>
                  </a:schemeClr>
                </a:solidFill>
                <a:latin typeface="Times New Roman" pitchFamily="18" charset="0"/>
                <a:cs typeface="Times New Roman" pitchFamily="18" charset="0"/>
              </a:rPr>
              <a:t>kết</a:t>
            </a:r>
            <a:r>
              <a:rPr lang="en-US" sz="2000" dirty="0">
                <a:solidFill>
                  <a:schemeClr val="tx1">
                    <a:lumMod val="85000"/>
                    <a:lumOff val="15000"/>
                  </a:schemeClr>
                </a:solidFill>
                <a:latin typeface="Times New Roman" pitchFamily="18" charset="0"/>
                <a:cs typeface="Times New Roman" pitchFamily="18" charset="0"/>
              </a:rPr>
              <a:t> </a:t>
            </a:r>
            <a:r>
              <a:rPr lang="en-US" sz="2000" dirty="0" err="1">
                <a:solidFill>
                  <a:schemeClr val="tx1">
                    <a:lumMod val="85000"/>
                    <a:lumOff val="15000"/>
                  </a:schemeClr>
                </a:solidFill>
                <a:latin typeface="Times New Roman" pitchFamily="18" charset="0"/>
                <a:cs typeface="Times New Roman" pitchFamily="18" charset="0"/>
              </a:rPr>
              <a:t>quả</a:t>
            </a:r>
            <a:endParaRPr lang="en-US" sz="2000" dirty="0">
              <a:solidFill>
                <a:schemeClr val="tx1">
                  <a:lumMod val="85000"/>
                  <a:lumOff val="15000"/>
                </a:schemeClr>
              </a:solidFill>
              <a:latin typeface="Times New Roman" pitchFamily="18" charset="0"/>
              <a:cs typeface="Times New Roman" pitchFamily="18" charset="0"/>
            </a:endParaRPr>
          </a:p>
          <a:p>
            <a:pPr algn="ctr"/>
            <a:r>
              <a:rPr lang="en-US" sz="2000" dirty="0" err="1">
                <a:solidFill>
                  <a:schemeClr val="tx1">
                    <a:lumMod val="85000"/>
                    <a:lumOff val="15000"/>
                  </a:schemeClr>
                </a:solidFill>
                <a:latin typeface="Times New Roman" pitchFamily="18" charset="0"/>
                <a:cs typeface="Times New Roman" pitchFamily="18" charset="0"/>
              </a:rPr>
              <a:t>các</a:t>
            </a:r>
            <a:r>
              <a:rPr lang="en-US" sz="2000" dirty="0">
                <a:solidFill>
                  <a:schemeClr val="tx1">
                    <a:lumMod val="85000"/>
                    <a:lumOff val="15000"/>
                  </a:schemeClr>
                </a:solidFill>
                <a:latin typeface="Times New Roman" pitchFamily="18" charset="0"/>
                <a:cs typeface="Times New Roman" pitchFamily="18" charset="0"/>
              </a:rPr>
              <a:t> </a:t>
            </a:r>
            <a:r>
              <a:rPr lang="en-US" sz="2000" dirty="0" err="1">
                <a:solidFill>
                  <a:schemeClr val="tx1">
                    <a:lumMod val="85000"/>
                    <a:lumOff val="15000"/>
                  </a:schemeClr>
                </a:solidFill>
                <a:latin typeface="Times New Roman" pitchFamily="18" charset="0"/>
                <a:cs typeface="Times New Roman" pitchFamily="18" charset="0"/>
              </a:rPr>
              <a:t>Chỉ</a:t>
            </a:r>
            <a:r>
              <a:rPr lang="en-US" sz="2000" dirty="0">
                <a:solidFill>
                  <a:schemeClr val="tx1">
                    <a:lumMod val="85000"/>
                    <a:lumOff val="15000"/>
                  </a:schemeClr>
                </a:solidFill>
                <a:latin typeface="Times New Roman" pitchFamily="18" charset="0"/>
                <a:cs typeface="Times New Roman" pitchFamily="18" charset="0"/>
              </a:rPr>
              <a:t> </a:t>
            </a:r>
            <a:r>
              <a:rPr lang="en-US" sz="2000" dirty="0" err="1">
                <a:solidFill>
                  <a:schemeClr val="tx1">
                    <a:lumMod val="85000"/>
                    <a:lumOff val="15000"/>
                  </a:schemeClr>
                </a:solidFill>
                <a:latin typeface="Times New Roman" pitchFamily="18" charset="0"/>
                <a:cs typeface="Times New Roman" pitchFamily="18" charset="0"/>
              </a:rPr>
              <a:t>số</a:t>
            </a:r>
            <a:r>
              <a:rPr lang="en-US" sz="2000" dirty="0">
                <a:solidFill>
                  <a:schemeClr val="tx1">
                    <a:lumMod val="85000"/>
                    <a:lumOff val="15000"/>
                  </a:schemeClr>
                </a:solidFill>
                <a:latin typeface="Times New Roman" pitchFamily="18" charset="0"/>
                <a:cs typeface="Times New Roman" pitchFamily="18" charset="0"/>
              </a:rPr>
              <a:t> </a:t>
            </a:r>
            <a:r>
              <a:rPr lang="en-US" sz="2000" dirty="0" err="1">
                <a:solidFill>
                  <a:schemeClr val="tx1">
                    <a:lumMod val="85000"/>
                    <a:lumOff val="15000"/>
                  </a:schemeClr>
                </a:solidFill>
                <a:latin typeface="Times New Roman" pitchFamily="18" charset="0"/>
                <a:cs typeface="Times New Roman" pitchFamily="18" charset="0"/>
              </a:rPr>
              <a:t>thành</a:t>
            </a:r>
            <a:r>
              <a:rPr lang="en-US" sz="2000" dirty="0">
                <a:solidFill>
                  <a:schemeClr val="tx1">
                    <a:lumMod val="85000"/>
                    <a:lumOff val="15000"/>
                  </a:schemeClr>
                </a:solidFill>
                <a:latin typeface="Times New Roman" pitchFamily="18" charset="0"/>
                <a:cs typeface="Times New Roman" pitchFamily="18" charset="0"/>
              </a:rPr>
              <a:t> </a:t>
            </a:r>
            <a:r>
              <a:rPr lang="en-US" sz="2000" err="1">
                <a:solidFill>
                  <a:schemeClr val="tx1">
                    <a:lumMod val="85000"/>
                    <a:lumOff val="15000"/>
                  </a:schemeClr>
                </a:solidFill>
                <a:latin typeface="Times New Roman" pitchFamily="18" charset="0"/>
                <a:cs typeface="Times New Roman" pitchFamily="18" charset="0"/>
              </a:rPr>
              <a:t>phần</a:t>
            </a:r>
            <a:r>
              <a:rPr lang="en-US" sz="2000">
                <a:solidFill>
                  <a:schemeClr val="tx1">
                    <a:lumMod val="85000"/>
                    <a:lumOff val="15000"/>
                  </a:schemeClr>
                </a:solidFill>
                <a:latin typeface="Times New Roman" pitchFamily="18" charset="0"/>
                <a:cs typeface="Times New Roman" pitchFamily="18" charset="0"/>
              </a:rPr>
              <a:t> tỉnh Lai Châu năm 2025 </a:t>
            </a:r>
            <a:r>
              <a:rPr lang="en-US" sz="2000" dirty="0">
                <a:solidFill>
                  <a:schemeClr val="tx1">
                    <a:lumMod val="85000"/>
                    <a:lumOff val="15000"/>
                  </a:schemeClr>
                </a:solidFill>
                <a:latin typeface="Times New Roman" pitchFamily="18" charset="0"/>
                <a:cs typeface="Times New Roman" pitchFamily="18" charset="0"/>
              </a:rPr>
              <a:t>so </a:t>
            </a:r>
            <a:r>
              <a:rPr lang="en-US" sz="2000" dirty="0" err="1">
                <a:solidFill>
                  <a:schemeClr val="tx1">
                    <a:lumMod val="85000"/>
                    <a:lumOff val="15000"/>
                  </a:schemeClr>
                </a:solidFill>
                <a:latin typeface="Times New Roman" pitchFamily="18" charset="0"/>
                <a:cs typeface="Times New Roman" pitchFamily="18" charset="0"/>
              </a:rPr>
              <a:t>với</a:t>
            </a:r>
            <a:r>
              <a:rPr lang="en-US" sz="2000" dirty="0">
                <a:solidFill>
                  <a:schemeClr val="tx1">
                    <a:lumMod val="85000"/>
                    <a:lumOff val="15000"/>
                  </a:schemeClr>
                </a:solidFill>
                <a:latin typeface="Times New Roman" pitchFamily="18" charset="0"/>
                <a:cs typeface="Times New Roman" pitchFamily="18" charset="0"/>
              </a:rPr>
              <a:t> </a:t>
            </a:r>
            <a:r>
              <a:rPr lang="en-US" sz="2000" err="1">
                <a:solidFill>
                  <a:schemeClr val="tx1">
                    <a:lumMod val="85000"/>
                    <a:lumOff val="15000"/>
                  </a:schemeClr>
                </a:solidFill>
                <a:latin typeface="Times New Roman" pitchFamily="18" charset="0"/>
                <a:cs typeface="Times New Roman" pitchFamily="18" charset="0"/>
              </a:rPr>
              <a:t>năm</a:t>
            </a:r>
            <a:r>
              <a:rPr lang="en-US" sz="2000">
                <a:solidFill>
                  <a:schemeClr val="tx1">
                    <a:lumMod val="85000"/>
                    <a:lumOff val="15000"/>
                  </a:schemeClr>
                </a:solidFill>
                <a:latin typeface="Times New Roman" pitchFamily="18" charset="0"/>
                <a:cs typeface="Times New Roman" pitchFamily="18" charset="0"/>
              </a:rPr>
              <a:t> 2024</a:t>
            </a:r>
            <a:endParaRPr lang="en-US" sz="1600" dirty="0">
              <a:solidFill>
                <a:schemeClr val="tx1">
                  <a:lumMod val="85000"/>
                  <a:lumOff val="15000"/>
                </a:schemeClr>
              </a:solidFill>
              <a:latin typeface="Times New Roman" pitchFamily="18" charset="0"/>
              <a:cs typeface="Times New Roman" pitchFamily="18" charset="0"/>
            </a:endParaRPr>
          </a:p>
        </p:txBody>
      </p:sp>
      <p:sp>
        <p:nvSpPr>
          <p:cNvPr id="5" name="Title 1"/>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pic>
        <p:nvPicPr>
          <p:cNvPr id="2" name="Picture 1">
            <a:extLst>
              <a:ext uri="{FF2B5EF4-FFF2-40B4-BE49-F238E27FC236}">
                <a16:creationId xmlns:a16="http://schemas.microsoft.com/office/drawing/2014/main" xmlns="" id="{24FE8AE0-D053-443D-96CE-908954038730}"/>
              </a:ext>
            </a:extLst>
          </p:cNvPr>
          <p:cNvPicPr>
            <a:picLocks noChangeAspect="1"/>
          </p:cNvPicPr>
          <p:nvPr/>
        </p:nvPicPr>
        <p:blipFill>
          <a:blip r:embed="rId2"/>
          <a:stretch>
            <a:fillRect/>
          </a:stretch>
        </p:blipFill>
        <p:spPr>
          <a:xfrm>
            <a:off x="1904999" y="533400"/>
            <a:ext cx="7804621" cy="5943600"/>
          </a:xfrm>
          <a:prstGeom prst="rect">
            <a:avLst/>
          </a:prstGeom>
        </p:spPr>
      </p:pic>
    </p:spTree>
    <p:extLst>
      <p:ext uri="{BB962C8B-B14F-4D97-AF65-F5344CB8AC3E}">
        <p14:creationId xmlns:p14="http://schemas.microsoft.com/office/powerpoint/2010/main" val="322377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410EB2A9-8F99-461D-A413-BBD644489319}"/>
              </a:ext>
            </a:extLst>
          </p:cNvPr>
          <p:cNvSpPr>
            <a:spLocks noGrp="1"/>
          </p:cNvSpPr>
          <p:nvPr>
            <p:ph type="title"/>
          </p:nvPr>
        </p:nvSpPr>
        <p:spPr>
          <a:xfrm>
            <a:off x="61869" y="1752600"/>
            <a:ext cx="1004931" cy="2487538"/>
          </a:xfrm>
        </p:spPr>
        <p:style>
          <a:lnRef idx="2">
            <a:schemeClr val="accent6"/>
          </a:lnRef>
          <a:fillRef idx="1">
            <a:schemeClr val="lt1"/>
          </a:fillRef>
          <a:effectRef idx="0">
            <a:schemeClr val="accent6"/>
          </a:effectRef>
          <a:fontRef idx="minor">
            <a:schemeClr val="dk1"/>
          </a:fontRef>
        </p:style>
        <p:txBody>
          <a:bodyPr>
            <a:noAutofit/>
          </a:bodyPr>
          <a:lstStyle/>
          <a:p>
            <a:pPr algn="ctr"/>
            <a:r>
              <a:rPr lang="en-US" sz="1200" b="1">
                <a:solidFill>
                  <a:srgbClr val="FF0000"/>
                </a:solidFill>
                <a:latin typeface="Times New Roman" pitchFamily="18" charset="0"/>
                <a:cs typeface="Times New Roman" pitchFamily="18" charset="0"/>
              </a:rPr>
              <a:t>MĐHL VỀ CUNG ỨNG DỊCH VỤ HÀNH CHÍNH CÔNG TỈNH LAI CHÂU NĂM 2025</a:t>
            </a:r>
            <a:endParaRPr lang="en-US" sz="1200" b="1" dirty="0">
              <a:solidFill>
                <a:srgbClr val="FF0000"/>
              </a:solidFill>
              <a:latin typeface="Times New Roman" pitchFamily="18" charset="0"/>
              <a:cs typeface="Times New Roman" pitchFamily="18" charset="0"/>
            </a:endParaRPr>
          </a:p>
        </p:txBody>
      </p:sp>
      <p:sp>
        <p:nvSpPr>
          <p:cNvPr id="6" name="Title 1">
            <a:extLst>
              <a:ext uri="{FF2B5EF4-FFF2-40B4-BE49-F238E27FC236}">
                <a16:creationId xmlns:a16="http://schemas.microsoft.com/office/drawing/2014/main" xmlns="" id="{5BFAA915-655D-408B-8319-C8BDB5DF71CF}"/>
              </a:ext>
            </a:extLst>
          </p:cNvPr>
          <p:cNvSpPr txBox="1">
            <a:spLocks/>
          </p:cNvSpPr>
          <p:nvPr/>
        </p:nvSpPr>
        <p:spPr>
          <a:xfrm>
            <a:off x="1" y="1"/>
            <a:ext cx="9905999" cy="381000"/>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600" b="1">
                <a:solidFill>
                  <a:schemeClr val="tx1"/>
                </a:solidFill>
                <a:latin typeface="Times New Roman" pitchFamily="18" charset="0"/>
                <a:cs typeface="Times New Roman" pitchFamily="18" charset="0"/>
              </a:rPr>
              <a:t>KẾT QUẢ CHỈ SỐ HÀI LÒNG VỀ SỰ PHỤC VỤ  HÀNH </a:t>
            </a:r>
            <a:r>
              <a:rPr lang="en-US" sz="1600" b="1" smtClean="0">
                <a:solidFill>
                  <a:schemeClr val="tx1"/>
                </a:solidFill>
                <a:latin typeface="Times New Roman" pitchFamily="18" charset="0"/>
                <a:cs typeface="Times New Roman" pitchFamily="18" charset="0"/>
              </a:rPr>
              <a:t>CHÍNH TỈNH </a:t>
            </a:r>
            <a:r>
              <a:rPr lang="en-US" sz="1600" b="1">
                <a:solidFill>
                  <a:schemeClr val="tx1"/>
                </a:solidFill>
                <a:latin typeface="Times New Roman" pitchFamily="18" charset="0"/>
                <a:cs typeface="Times New Roman" pitchFamily="18" charset="0"/>
              </a:rPr>
              <a:t>LAI CHÂU NĂM 2025</a:t>
            </a:r>
            <a:endParaRPr lang="en-US" sz="1600" b="1" dirty="0">
              <a:solidFill>
                <a:schemeClr val="tx1"/>
              </a:solidFill>
              <a:latin typeface="Times New Roman" pitchFamily="18" charset="0"/>
              <a:cs typeface="Times New Roman" pitchFamily="18" charset="0"/>
            </a:endParaRPr>
          </a:p>
        </p:txBody>
      </p:sp>
      <p:graphicFrame>
        <p:nvGraphicFramePr>
          <p:cNvPr id="9" name="Table 8">
            <a:extLst>
              <a:ext uri="{FF2B5EF4-FFF2-40B4-BE49-F238E27FC236}">
                <a16:creationId xmlns:a16="http://schemas.microsoft.com/office/drawing/2014/main" xmlns="" id="{DD29B4E9-8041-4DF8-B91E-854AAF0C7810}"/>
              </a:ext>
            </a:extLst>
          </p:cNvPr>
          <p:cNvGraphicFramePr>
            <a:graphicFrameLocks noGrp="1"/>
          </p:cNvGraphicFramePr>
          <p:nvPr>
            <p:extLst>
              <p:ext uri="{D42A27DB-BD31-4B8C-83A1-F6EECF244321}">
                <p14:modId xmlns:p14="http://schemas.microsoft.com/office/powerpoint/2010/main" val="240973211"/>
              </p:ext>
            </p:extLst>
          </p:nvPr>
        </p:nvGraphicFramePr>
        <p:xfrm>
          <a:off x="1219200" y="533401"/>
          <a:ext cx="8534400" cy="6233160"/>
        </p:xfrm>
        <a:graphic>
          <a:graphicData uri="http://schemas.openxmlformats.org/drawingml/2006/table">
            <a:tbl>
              <a:tblPr firstRow="1" firstCol="1" bandRow="1">
                <a:tableStyleId>{E8B1032C-EA38-4F05-BA0D-38AFFFC7BED3}</a:tableStyleId>
              </a:tblPr>
              <a:tblGrid>
                <a:gridCol w="6019800">
                  <a:extLst>
                    <a:ext uri="{9D8B030D-6E8A-4147-A177-3AD203B41FA5}">
                      <a16:colId xmlns:a16="http://schemas.microsoft.com/office/drawing/2014/main" xmlns="" val="1973532398"/>
                    </a:ext>
                  </a:extLst>
                </a:gridCol>
                <a:gridCol w="787400">
                  <a:extLst>
                    <a:ext uri="{9D8B030D-6E8A-4147-A177-3AD203B41FA5}">
                      <a16:colId xmlns:a16="http://schemas.microsoft.com/office/drawing/2014/main" xmlns="" val="3544257806"/>
                    </a:ext>
                  </a:extLst>
                </a:gridCol>
                <a:gridCol w="787400">
                  <a:extLst>
                    <a:ext uri="{9D8B030D-6E8A-4147-A177-3AD203B41FA5}">
                      <a16:colId xmlns:a16="http://schemas.microsoft.com/office/drawing/2014/main" xmlns="" val="2175694941"/>
                    </a:ext>
                  </a:extLst>
                </a:gridCol>
                <a:gridCol w="939800">
                  <a:extLst>
                    <a:ext uri="{9D8B030D-6E8A-4147-A177-3AD203B41FA5}">
                      <a16:colId xmlns:a16="http://schemas.microsoft.com/office/drawing/2014/main" xmlns="" val="354646167"/>
                    </a:ext>
                  </a:extLst>
                </a:gridCol>
              </a:tblGrid>
              <a:tr h="327025">
                <a:tc>
                  <a:txBody>
                    <a:bodyPr/>
                    <a:lstStyle/>
                    <a:p>
                      <a:pPr algn="ctr"/>
                      <a:r>
                        <a:rPr lang="en-US" sz="1200" b="1" i="0">
                          <a:effectLst/>
                          <a:latin typeface="Times New Roman" panose="02020603050405020304" pitchFamily="18" charset="0"/>
                          <a:cs typeface="Times New Roman" panose="02020603050405020304" pitchFamily="18" charset="0"/>
                        </a:rPr>
                        <a:t>Nội dung/tiêu chí</a:t>
                      </a:r>
                      <a:endParaRPr lang="en-US" sz="12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effectLst/>
                          <a:latin typeface="Times New Roman" panose="02020603050405020304" pitchFamily="18" charset="0"/>
                          <a:cs typeface="Times New Roman" panose="02020603050405020304" pitchFamily="18" charset="0"/>
                        </a:rPr>
                        <a:t>Năm 2024</a:t>
                      </a:r>
                      <a:endParaRPr lang="en-US" sz="12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effectLst/>
                          <a:latin typeface="Times New Roman" panose="02020603050405020304" pitchFamily="18" charset="0"/>
                          <a:cs typeface="Times New Roman" panose="02020603050405020304" pitchFamily="18" charset="0"/>
                        </a:rPr>
                        <a:t>Năm 2025</a:t>
                      </a:r>
                      <a:endParaRPr lang="en-US" sz="12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smtClean="0">
                          <a:effectLst/>
                          <a:latin typeface="Times New Roman" panose="02020603050405020304" pitchFamily="18" charset="0"/>
                          <a:cs typeface="Times New Roman" panose="02020603050405020304" pitchFamily="18" charset="0"/>
                        </a:rPr>
                        <a:t>Tỷ</a:t>
                      </a:r>
                      <a:r>
                        <a:rPr lang="en-US" sz="1200" b="1" i="0" baseline="0" smtClean="0">
                          <a:effectLst/>
                          <a:latin typeface="Times New Roman" panose="02020603050405020304" pitchFamily="18" charset="0"/>
                          <a:cs typeface="Times New Roman" panose="02020603050405020304" pitchFamily="18" charset="0"/>
                        </a:rPr>
                        <a:t> lệ t</a:t>
                      </a:r>
                      <a:r>
                        <a:rPr lang="en-US" sz="1200" b="1" i="0" smtClean="0">
                          <a:effectLst/>
                          <a:latin typeface="Times New Roman" panose="02020603050405020304" pitchFamily="18" charset="0"/>
                          <a:cs typeface="Times New Roman" panose="02020603050405020304" pitchFamily="18" charset="0"/>
                        </a:rPr>
                        <a:t>ăng/giảm</a:t>
                      </a:r>
                      <a:endParaRPr lang="en-US" sz="1200" b="1"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808753018"/>
                  </a:ext>
                </a:extLst>
              </a:tr>
              <a:tr h="125413">
                <a:tc>
                  <a:txBody>
                    <a:bodyPr/>
                    <a:lstStyle/>
                    <a:p>
                      <a:pPr algn="l"/>
                      <a:r>
                        <a:rPr lang="en-US" sz="1200" b="1" i="0">
                          <a:solidFill>
                            <a:srgbClr val="FF0000"/>
                          </a:solidFill>
                          <a:effectLst/>
                          <a:latin typeface="Times New Roman" panose="02020603050405020304" pitchFamily="18" charset="0"/>
                          <a:cs typeface="Times New Roman" panose="02020603050405020304" pitchFamily="18" charset="0"/>
                        </a:rPr>
                        <a:t>Tiếp cận dịch vụ</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81,05%</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77,63%</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-3,42%</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115450714"/>
                  </a:ext>
                </a:extLst>
              </a:tr>
              <a:tr h="376238">
                <a:tc>
                  <a:txBody>
                    <a:bodyPr/>
                    <a:lstStyle/>
                    <a:p>
                      <a:pPr algn="l"/>
                      <a:r>
                        <a:rPr lang="en-US" sz="1200" b="0" i="0">
                          <a:effectLst/>
                          <a:latin typeface="Times New Roman" panose="02020603050405020304" pitchFamily="18" charset="0"/>
                          <a:cs typeface="Times New Roman" panose="02020603050405020304" pitchFamily="18" charset="0"/>
                        </a:rPr>
                        <a:t>1.Trung tâm phục vụ hành chính công/Bộ phận Một cửa có biển hiệu, hướng dẫn rõ ràng, dễ tìm, dễ thấy</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80,84%</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77,20%</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-3,64%</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4097037322"/>
                  </a:ext>
                </a:extLst>
              </a:tr>
              <a:tr h="376238">
                <a:tc>
                  <a:txBody>
                    <a:bodyPr/>
                    <a:lstStyle/>
                    <a:p>
                      <a:pPr algn="l"/>
                      <a:r>
                        <a:rPr lang="en-US" sz="1200" b="0" i="0">
                          <a:effectLst/>
                          <a:latin typeface="Times New Roman" panose="02020603050405020304" pitchFamily="18" charset="0"/>
                          <a:cs typeface="Times New Roman" panose="02020603050405020304" pitchFamily="18" charset="0"/>
                        </a:rPr>
                        <a:t>2. Bộ phận Một cửa có đủ ghế ngồi chờ, ghế ngồi giải quyết công việc và bàn viết cho người dân</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81,43%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78,31%</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-3,12%</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127563156"/>
                  </a:ext>
                </a:extLst>
              </a:tr>
              <a:tr h="501650">
                <a:tc>
                  <a:txBody>
                    <a:bodyPr/>
                    <a:lstStyle/>
                    <a:p>
                      <a:pPr algn="l"/>
                      <a:r>
                        <a:rPr lang="en-US" sz="1200" b="0" i="0">
                          <a:effectLst/>
                          <a:latin typeface="Times New Roman" panose="02020603050405020304" pitchFamily="18" charset="0"/>
                          <a:cs typeface="Times New Roman" panose="02020603050405020304" pitchFamily="18" charset="0"/>
                        </a:rPr>
                        <a:t>3. Bộ phận Một cửa có trang thiết bị phục vụ người dân đầy đủ, chất lượng tốt, giúp người dân giải quyết công việc dễ dàng hơn</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80,88%</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77,36%</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 </a:t>
                      </a:r>
                    </a:p>
                    <a:p>
                      <a:pPr algn="ctr"/>
                      <a:r>
                        <a:rPr lang="en-US" sz="1200" b="0" i="0">
                          <a:effectLst/>
                          <a:latin typeface="Times New Roman" panose="02020603050405020304" pitchFamily="18" charset="0"/>
                          <a:cs typeface="Times New Roman" panose="02020603050405020304" pitchFamily="18" charset="0"/>
                        </a:rPr>
                        <a:t>-3,52%</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3530987035"/>
                  </a:ext>
                </a:extLst>
              </a:tr>
              <a:tr h="125413">
                <a:tc>
                  <a:txBody>
                    <a:bodyPr/>
                    <a:lstStyle/>
                    <a:p>
                      <a:pPr algn="l"/>
                      <a:r>
                        <a:rPr lang="en-US" sz="1200" b="1" i="0">
                          <a:solidFill>
                            <a:srgbClr val="FF0000"/>
                          </a:solidFill>
                          <a:effectLst/>
                          <a:latin typeface="Times New Roman" panose="02020603050405020304" pitchFamily="18" charset="0"/>
                          <a:cs typeface="Times New Roman" panose="02020603050405020304" pitchFamily="18" charset="0"/>
                        </a:rPr>
                        <a:t>Thủ tục hành chính (TTHC)</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81,86%</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76,77%</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-5,09%</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3070096782"/>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1. Quy định TTHC được niêm yết công khai tại BPMC dễ thấy, dễ đọc</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82,01%</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77,20%</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-4,81%</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457894487"/>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2. Người dân được yêu cầu nộp hồ sơ TTHC đúng quy định</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82,77%</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77,03%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-5,74%</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1758191757"/>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3. Người dân được yêu cầu đóng phí/lệ phí TTHC đúng quy định</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81,64%</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76,28%</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-5,36%</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088834341"/>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4. Thời hạn giải quyết TTHC đúng quy định</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81,01%</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76,55%</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-4,46%</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917114770"/>
                  </a:ext>
                </a:extLst>
              </a:tr>
              <a:tr h="250825">
                <a:tc>
                  <a:txBody>
                    <a:bodyPr/>
                    <a:lstStyle/>
                    <a:p>
                      <a:pPr algn="l"/>
                      <a:r>
                        <a:rPr lang="en-US" sz="1200" b="1" i="0">
                          <a:solidFill>
                            <a:srgbClr val="FF0000"/>
                          </a:solidFill>
                          <a:effectLst/>
                          <a:latin typeface="Times New Roman" panose="02020603050405020304" pitchFamily="18" charset="0"/>
                          <a:cs typeface="Times New Roman" panose="02020603050405020304" pitchFamily="18" charset="0"/>
                        </a:rPr>
                        <a:t>Công chức trực tiếp giải quyết công việc </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81,62%</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77,00%</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-4,62%</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4008165210"/>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1. Công chức Bộ phận Một cửa có thái độ giao tiếp lịch sự, tôn trọng người dân</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81,93%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77,06%</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-4,87%</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4113663319"/>
                  </a:ext>
                </a:extLst>
              </a:tr>
              <a:tr h="501650">
                <a:tc>
                  <a:txBody>
                    <a:bodyPr/>
                    <a:lstStyle/>
                    <a:p>
                      <a:pPr algn="l"/>
                      <a:r>
                        <a:rPr lang="en-US" sz="1200" b="0" i="0">
                          <a:effectLst/>
                          <a:latin typeface="Times New Roman" panose="02020603050405020304" pitchFamily="18" charset="0"/>
                          <a:cs typeface="Times New Roman" panose="02020603050405020304" pitchFamily="18" charset="0"/>
                        </a:rPr>
                        <a:t>2. Công chức Bộ phận Một cửa hướng dẫn hồ sơ dễ hiểu, đầy đủ, giúp người dân có thể hoàn thiện hồ sơ sau một lần hướng dẫn</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81,55%</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77,30%</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-4,25%</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349335670"/>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3. Công chức ở Bộ phận Một cửa tuân thủ đúng quy định trong giải quyết TTHC</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81,38%</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76,63%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-4,75%</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3572954884"/>
                  </a:ext>
                </a:extLst>
              </a:tr>
              <a:tr h="125413">
                <a:tc>
                  <a:txBody>
                    <a:bodyPr/>
                    <a:lstStyle/>
                    <a:p>
                      <a:pPr algn="l"/>
                      <a:r>
                        <a:rPr lang="en-US" sz="1200" b="1" i="0">
                          <a:solidFill>
                            <a:srgbClr val="FF0000"/>
                          </a:solidFill>
                          <a:effectLst/>
                          <a:latin typeface="Times New Roman" panose="02020603050405020304" pitchFamily="18" charset="0"/>
                          <a:cs typeface="Times New Roman" panose="02020603050405020304" pitchFamily="18" charset="0"/>
                        </a:rPr>
                        <a:t>Kết quả dịch vụ</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81,90%</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77,29%</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-4,61%</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1030843975"/>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1.Kết quả giải quyết TTHC được trả đúng hẹn</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81,93%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76,66%</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-5,27%</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930918450"/>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2.Kết quả giải quyết TTHC có thông tin đầy đủ, chính xác</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81,89%</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77,47%</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-4,42%</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3894071220"/>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3.Kết quả giải quyết TTHC đảm bảo tính công bằng</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81,89%</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77,74%</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-4,15%</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3917049714"/>
                  </a:ext>
                </a:extLst>
              </a:tr>
              <a:tr h="250825">
                <a:tc>
                  <a:txBody>
                    <a:bodyPr/>
                    <a:lstStyle/>
                    <a:p>
                      <a:pPr algn="l"/>
                      <a:r>
                        <a:rPr lang="en-US" sz="1200" b="1" i="0">
                          <a:solidFill>
                            <a:srgbClr val="FF0000"/>
                          </a:solidFill>
                          <a:effectLst/>
                          <a:latin typeface="Times New Roman" panose="02020603050405020304" pitchFamily="18" charset="0"/>
                          <a:cs typeface="Times New Roman" panose="02020603050405020304" pitchFamily="18" charset="0"/>
                        </a:rPr>
                        <a:t>Việc tiếp nhận, xử lý phản ánh, kiến nghị của người dân</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81,19%</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76,79%</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1" i="0">
                          <a:solidFill>
                            <a:srgbClr val="FF0000"/>
                          </a:solidFill>
                          <a:effectLst/>
                          <a:latin typeface="Times New Roman" panose="02020603050405020304" pitchFamily="18" charset="0"/>
                          <a:cs typeface="Times New Roman" panose="02020603050405020304" pitchFamily="18" charset="0"/>
                        </a:rPr>
                        <a:t>-4,40%</a:t>
                      </a:r>
                      <a:endParaRPr lang="en-US" sz="1200" b="1" i="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269947469"/>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1. Bộ phận Một cửa bố trí hình thức tiếp nhận giúp người dân dễ dàng </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80,96%</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76,49%</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-4,47%</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82713503"/>
                  </a:ext>
                </a:extLst>
              </a:tr>
              <a:tr h="302259">
                <a:tc>
                  <a:txBody>
                    <a:bodyPr/>
                    <a:lstStyle/>
                    <a:p>
                      <a:pPr algn="l"/>
                      <a:r>
                        <a:rPr lang="en-US" sz="1200" b="0" i="0">
                          <a:effectLst/>
                          <a:latin typeface="Times New Roman" panose="02020603050405020304" pitchFamily="18" charset="0"/>
                          <a:cs typeface="Times New Roman" panose="02020603050405020304" pitchFamily="18" charset="0"/>
                        </a:rPr>
                        <a:t>2. Bộ phận Một cửa tiếp nhận, xử lý phản ánh, kiến nghị của người dân đúng quy định</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81,13%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76,85%</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-4,28%</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320575398"/>
                  </a:ext>
                </a:extLst>
              </a:tr>
              <a:tr h="250825">
                <a:tc>
                  <a:txBody>
                    <a:bodyPr/>
                    <a:lstStyle/>
                    <a:p>
                      <a:pPr algn="l"/>
                      <a:r>
                        <a:rPr lang="en-US" sz="1200" b="0" i="0">
                          <a:effectLst/>
                          <a:latin typeface="Times New Roman" panose="02020603050405020304" pitchFamily="18" charset="0"/>
                          <a:cs typeface="Times New Roman" panose="02020603050405020304" pitchFamily="18" charset="0"/>
                        </a:rPr>
                        <a:t>3. Bộ phận Một cửa thông báo kết quả xử lý phản ánh kiến nghị cho người dân kịp thời</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81,47%</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77,03%</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tc>
                  <a:txBody>
                    <a:bodyPr/>
                    <a:lstStyle/>
                    <a:p>
                      <a:pPr algn="ctr"/>
                      <a:r>
                        <a:rPr lang="en-US" sz="1200" b="0" i="0">
                          <a:effectLst/>
                          <a:latin typeface="Times New Roman" panose="02020603050405020304" pitchFamily="18" charset="0"/>
                          <a:cs typeface="Times New Roman" panose="02020603050405020304" pitchFamily="18" charset="0"/>
                        </a:rPr>
                        <a:t>-4,44%</a:t>
                      </a:r>
                      <a:endParaRPr lang="en-US" sz="1200" b="0" i="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35606" marR="35606" marT="0" marB="0" anchor="ctr"/>
                </a:tc>
                <a:extLst>
                  <a:ext uri="{0D108BD9-81ED-4DB2-BD59-A6C34878D82A}">
                    <a16:rowId xmlns:a16="http://schemas.microsoft.com/office/drawing/2014/main" xmlns="" val="2844161288"/>
                  </a:ext>
                </a:extLst>
              </a:tr>
            </a:tbl>
          </a:graphicData>
        </a:graphic>
      </p:graphicFrame>
    </p:spTree>
    <p:extLst>
      <p:ext uri="{BB962C8B-B14F-4D97-AF65-F5344CB8AC3E}">
        <p14:creationId xmlns:p14="http://schemas.microsoft.com/office/powerpoint/2010/main" val="3668817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xmlns="" id="{02E600A6-CA7F-4ADA-A1DA-CCC9858AD80C}"/>
              </a:ext>
            </a:extLst>
          </p:cNvPr>
          <p:cNvGraphicFramePr>
            <a:graphicFrameLocks noGrp="1"/>
          </p:cNvGraphicFramePr>
          <p:nvPr>
            <p:extLst>
              <p:ext uri="{D42A27DB-BD31-4B8C-83A1-F6EECF244321}">
                <p14:modId xmlns:p14="http://schemas.microsoft.com/office/powerpoint/2010/main" val="3087982425"/>
              </p:ext>
            </p:extLst>
          </p:nvPr>
        </p:nvGraphicFramePr>
        <p:xfrm>
          <a:off x="1752600" y="609600"/>
          <a:ext cx="7772400" cy="5791203"/>
        </p:xfrm>
        <a:graphic>
          <a:graphicData uri="http://schemas.openxmlformats.org/drawingml/2006/table">
            <a:tbl>
              <a:tblPr firstRow="1" firstCol="1" bandRow="1">
                <a:tableStyleId>{22838BEF-8BB2-4498-84A7-C5851F593DF1}</a:tableStyleId>
              </a:tblPr>
              <a:tblGrid>
                <a:gridCol w="6842449">
                  <a:extLst>
                    <a:ext uri="{9D8B030D-6E8A-4147-A177-3AD203B41FA5}">
                      <a16:colId xmlns:a16="http://schemas.microsoft.com/office/drawing/2014/main" xmlns="" val="2855812189"/>
                    </a:ext>
                  </a:extLst>
                </a:gridCol>
                <a:gridCol w="929951">
                  <a:extLst>
                    <a:ext uri="{9D8B030D-6E8A-4147-A177-3AD203B41FA5}">
                      <a16:colId xmlns:a16="http://schemas.microsoft.com/office/drawing/2014/main" xmlns="" val="3482972266"/>
                    </a:ext>
                  </a:extLst>
                </a:gridCol>
              </a:tblGrid>
              <a:tr h="526473">
                <a:tc>
                  <a:txBody>
                    <a:bodyPr/>
                    <a:lstStyle/>
                    <a:p>
                      <a:pPr algn="ctr"/>
                      <a:r>
                        <a:rPr lang="en-US" sz="1400" b="1" smtClean="0">
                          <a:effectLst/>
                          <a:latin typeface="Times New Roman" panose="02020603050405020304" pitchFamily="18" charset="0"/>
                          <a:cs typeface="Times New Roman" panose="02020603050405020304" pitchFamily="18" charset="0"/>
                        </a:rPr>
                        <a:t>Tiêu</a:t>
                      </a:r>
                      <a:r>
                        <a:rPr lang="en-US" sz="1400" b="1" baseline="0" smtClean="0">
                          <a:effectLst/>
                          <a:latin typeface="Times New Roman" panose="02020603050405020304" pitchFamily="18" charset="0"/>
                          <a:cs typeface="Times New Roman" panose="02020603050405020304" pitchFamily="18" charset="0"/>
                        </a:rPr>
                        <a:t> chí</a:t>
                      </a:r>
                      <a:endParaRPr lang="en-US" sz="1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ctr"/>
                      <a:r>
                        <a:rPr lang="en-US" sz="1400" b="1">
                          <a:effectLst/>
                          <a:latin typeface="Times New Roman" panose="02020603050405020304" pitchFamily="18" charset="0"/>
                          <a:cs typeface="Times New Roman" panose="02020603050405020304" pitchFamily="18" charset="0"/>
                        </a:rPr>
                        <a:t>Tỷ </a:t>
                      </a:r>
                      <a:r>
                        <a:rPr lang="en-US" sz="1400" b="1" smtClean="0">
                          <a:effectLst/>
                          <a:latin typeface="Times New Roman" panose="02020603050405020304" pitchFamily="18" charset="0"/>
                          <a:cs typeface="Times New Roman" panose="02020603050405020304" pitchFamily="18" charset="0"/>
                        </a:rPr>
                        <a:t>lệ (%)</a:t>
                      </a:r>
                      <a:endParaRPr lang="en-US" sz="1600" b="1">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890964166"/>
                  </a:ext>
                </a:extLst>
              </a:tr>
              <a:tr h="526473">
                <a:tc>
                  <a:txBody>
                    <a:bodyPr/>
                    <a:lstStyle/>
                    <a:p>
                      <a:pPr algn="l"/>
                      <a:r>
                        <a:rPr lang="en-US" sz="1400" b="0">
                          <a:effectLst/>
                          <a:latin typeface="Times New Roman" panose="02020603050405020304" pitchFamily="18" charset="0"/>
                          <a:cs typeface="Times New Roman" panose="02020603050405020304" pitchFamily="18" charset="0"/>
                        </a:rPr>
                        <a:t>1.Nâng cao chất lượng tiếp nhận, xử lý góp ý, phản ánh, kiến nghị của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88,89%</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614108941"/>
                  </a:ext>
                </a:extLst>
              </a:tr>
              <a:tr h="526473">
                <a:tc>
                  <a:txBody>
                    <a:bodyPr/>
                    <a:lstStyle/>
                    <a:p>
                      <a:pPr algn="l"/>
                      <a:r>
                        <a:rPr lang="en-US" sz="1400" b="0">
                          <a:effectLst/>
                          <a:latin typeface="Times New Roman" panose="02020603050405020304" pitchFamily="18" charset="0"/>
                          <a:cs typeface="Times New Roman" panose="02020603050405020304" pitchFamily="18" charset="0"/>
                        </a:rPr>
                        <a:t>2.Nâng cao năng lực của cán bộ, công chức, viên chức trong giải quyết công việc cho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88,11%</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958478048"/>
                  </a:ext>
                </a:extLst>
              </a:tr>
              <a:tr h="526473">
                <a:tc>
                  <a:txBody>
                    <a:bodyPr/>
                    <a:lstStyle/>
                    <a:p>
                      <a:pPr algn="l"/>
                      <a:r>
                        <a:rPr lang="en-US" sz="1400" b="0">
                          <a:effectLst/>
                          <a:latin typeface="Times New Roman" panose="02020603050405020304" pitchFamily="18" charset="0"/>
                          <a:cs typeface="Times New Roman" panose="02020603050405020304" pitchFamily="18" charset="0"/>
                        </a:rPr>
                        <a:t>3.Tăng cường cơ sở vật chất, trang thiết bị phục vụ giải quyết công việc cho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87,65%</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621688876"/>
                  </a:ext>
                </a:extLst>
              </a:tr>
              <a:tr h="526473">
                <a:tc>
                  <a:txBody>
                    <a:bodyPr/>
                    <a:lstStyle/>
                    <a:p>
                      <a:pPr algn="l"/>
                      <a:r>
                        <a:rPr lang="en-US" sz="1400" b="0">
                          <a:effectLst/>
                          <a:latin typeface="Times New Roman" panose="02020603050405020304" pitchFamily="18" charset="0"/>
                          <a:cs typeface="Times New Roman" panose="02020603050405020304" pitchFamily="18" charset="0"/>
                        </a:rPr>
                        <a:t>4.Tăng cường trách nhiệm giải trình của chính quyền đối với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87,14%</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216543628"/>
                  </a:ext>
                </a:extLst>
              </a:tr>
              <a:tr h="526473">
                <a:tc>
                  <a:txBody>
                    <a:bodyPr/>
                    <a:lstStyle/>
                    <a:p>
                      <a:pPr algn="l"/>
                      <a:r>
                        <a:rPr lang="en-US" sz="1400" b="0">
                          <a:effectLst/>
                          <a:latin typeface="Times New Roman" panose="02020603050405020304" pitchFamily="18" charset="0"/>
                          <a:cs typeface="Times New Roman" panose="02020603050405020304" pitchFamily="18" charset="0"/>
                        </a:rPr>
                        <a:t>5.Nâng cao hiệu lực, hiệu quả hoạt động của chính quyền địa phương</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87,08%</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025559712"/>
                  </a:ext>
                </a:extLst>
              </a:tr>
              <a:tr h="526473">
                <a:tc>
                  <a:txBody>
                    <a:bodyPr/>
                    <a:lstStyle/>
                    <a:p>
                      <a:pPr algn="l"/>
                      <a:r>
                        <a:rPr lang="en-US" sz="1400" b="0">
                          <a:effectLst/>
                          <a:latin typeface="Times New Roman" panose="02020603050405020304" pitchFamily="18" charset="0"/>
                          <a:cs typeface="Times New Roman" panose="02020603050405020304" pitchFamily="18" charset="0"/>
                        </a:rPr>
                        <a:t>6.Nâng cao tinh thần, thái độ phục vụ của cán bộ, công chức, viên chức đối với người dân trong giải quyết công việc</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86,45%</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959273454"/>
                  </a:ext>
                </a:extLst>
              </a:tr>
              <a:tr h="526473">
                <a:tc>
                  <a:txBody>
                    <a:bodyPr/>
                    <a:lstStyle/>
                    <a:p>
                      <a:pPr algn="l"/>
                      <a:r>
                        <a:rPr lang="en-US" sz="1400" b="0">
                          <a:effectLst/>
                          <a:latin typeface="Times New Roman" panose="02020603050405020304" pitchFamily="18" charset="0"/>
                          <a:cs typeface="Times New Roman" panose="02020603050405020304" pitchFamily="18" charset="0"/>
                        </a:rPr>
                        <a:t>7.Tăng cường ứng dụng công nghệ thông tin, chuyển đổi số trong giải quyết công việc cho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86,30%</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3553952211"/>
                  </a:ext>
                </a:extLst>
              </a:tr>
              <a:tr h="526473">
                <a:tc>
                  <a:txBody>
                    <a:bodyPr/>
                    <a:lstStyle/>
                    <a:p>
                      <a:pPr algn="l"/>
                      <a:r>
                        <a:rPr lang="en-US" sz="1400" b="0">
                          <a:effectLst/>
                          <a:latin typeface="Times New Roman" panose="02020603050405020304" pitchFamily="18" charset="0"/>
                          <a:cs typeface="Times New Roman" panose="02020603050405020304" pitchFamily="18" charset="0"/>
                        </a:rPr>
                        <a:t>8.Nâng cao tính công khai, minh bạch trong cung cấp thông tin cho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86,26%</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4155627538"/>
                  </a:ext>
                </a:extLst>
              </a:tr>
              <a:tr h="526473">
                <a:tc>
                  <a:txBody>
                    <a:bodyPr/>
                    <a:lstStyle/>
                    <a:p>
                      <a:pPr algn="l"/>
                      <a:r>
                        <a:rPr lang="en-US" sz="1400" b="0">
                          <a:effectLst/>
                          <a:latin typeface="Times New Roman" panose="02020603050405020304" pitchFamily="18" charset="0"/>
                          <a:cs typeface="Times New Roman" panose="02020603050405020304" pitchFamily="18" charset="0"/>
                        </a:rPr>
                        <a:t>9.Nâng cao chất lượng cung ứng dịch vụ công trực tuyến để tạo điều kiện thuận lợi, dễ dàng cho người dân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86,24%</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2903861534"/>
                  </a:ext>
                </a:extLst>
              </a:tr>
              <a:tr h="526473">
                <a:tc>
                  <a:txBody>
                    <a:bodyPr/>
                    <a:lstStyle/>
                    <a:p>
                      <a:pPr algn="l"/>
                      <a:r>
                        <a:rPr lang="en-US" sz="1400" b="0">
                          <a:effectLst/>
                          <a:latin typeface="Times New Roman" panose="02020603050405020304" pitchFamily="18" charset="0"/>
                          <a:cs typeface="Times New Roman" panose="02020603050405020304" pitchFamily="18" charset="0"/>
                        </a:rPr>
                        <a:t>10.Mở rộng cơ hội tham gia giám sát của người dân đối với hoạt động của chính quyền</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tc>
                  <a:txBody>
                    <a:bodyPr/>
                    <a:lstStyle/>
                    <a:p>
                      <a:pPr algn="l"/>
                      <a:r>
                        <a:rPr lang="en-US" sz="1400" b="0">
                          <a:effectLst/>
                          <a:latin typeface="Times New Roman" panose="02020603050405020304" pitchFamily="18" charset="0"/>
                          <a:cs typeface="Times New Roman" panose="02020603050405020304" pitchFamily="18" charset="0"/>
                        </a:rPr>
                        <a:t>85,88%</a:t>
                      </a:r>
                      <a:endParaRPr lang="en-US" sz="1600" b="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2078129085"/>
                  </a:ext>
                </a:extLst>
              </a:tr>
            </a:tbl>
          </a:graphicData>
        </a:graphic>
      </p:graphicFrame>
      <p:sp>
        <p:nvSpPr>
          <p:cNvPr id="3" name="Title 1">
            <a:extLst>
              <a:ext uri="{FF2B5EF4-FFF2-40B4-BE49-F238E27FC236}">
                <a16:creationId xmlns:a16="http://schemas.microsoft.com/office/drawing/2014/main" xmlns="" id="{321B784A-02F6-4E6C-8F7D-F417795252D4}"/>
              </a:ext>
            </a:extLst>
          </p:cNvPr>
          <p:cNvSpPr txBox="1">
            <a:spLocks/>
          </p:cNvSpPr>
          <p:nvPr/>
        </p:nvSpPr>
        <p:spPr>
          <a:xfrm>
            <a:off x="1" y="0"/>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
        <p:nvSpPr>
          <p:cNvPr id="5" name="TextBox 4">
            <a:extLst>
              <a:ext uri="{FF2B5EF4-FFF2-40B4-BE49-F238E27FC236}">
                <a16:creationId xmlns:a16="http://schemas.microsoft.com/office/drawing/2014/main" xmlns="" id="{B09A2FB6-27E6-49D5-A79E-2FD096949B50}"/>
              </a:ext>
            </a:extLst>
          </p:cNvPr>
          <p:cNvSpPr txBox="1"/>
          <p:nvPr/>
        </p:nvSpPr>
        <p:spPr>
          <a:xfrm>
            <a:off x="76200" y="2286000"/>
            <a:ext cx="1590773" cy="830997"/>
          </a:xfrm>
          <a:prstGeom prst="rect">
            <a:avLst/>
          </a:prstGeom>
          <a:solidFill>
            <a:schemeClr val="accent3">
              <a:alpha val="50000"/>
            </a:schemeClr>
          </a:solidFill>
          <a:ln>
            <a:noFill/>
          </a:ln>
          <a:scene3d>
            <a:camera prst="orthographicFront"/>
            <a:lightRig rig="threePt" dir="t"/>
          </a:scene3d>
          <a:sp3d>
            <a:bevelT prst="angle"/>
          </a:sp3d>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600" b="1">
                <a:solidFill>
                  <a:srgbClr val="FF0000"/>
                </a:solidFill>
                <a:effectLst/>
                <a:latin typeface="Times New Roman" panose="02020603050405020304" pitchFamily="18" charset="0"/>
                <a:cs typeface="Times New Roman" panose="02020603050405020304" pitchFamily="18" charset="0"/>
              </a:rPr>
              <a:t>Chỉ số nhu cầu, mong đợi năm 2025</a:t>
            </a:r>
            <a:endParaRPr lang="en-US" sz="1600" b="1">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16919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90252" y="1219200"/>
            <a:ext cx="7696200" cy="923330"/>
          </a:xfrm>
          <a:prstGeom prst="rect">
            <a:avLst/>
          </a:prstGeom>
          <a:ln w="3175"/>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n-US" smtClean="0">
                <a:latin typeface="Times New Roman" pitchFamily="18" charset="0"/>
                <a:cs typeface="Times New Roman" pitchFamily="18" charset="0"/>
              </a:rPr>
              <a:t>Kết </a:t>
            </a:r>
            <a:r>
              <a:rPr lang="en-US">
                <a:latin typeface="Times New Roman" pitchFamily="18" charset="0"/>
                <a:cs typeface="Times New Roman" pitchFamily="18" charset="0"/>
              </a:rPr>
              <a:t>quả điều tra do Bộ Nội vụ công bố </a:t>
            </a:r>
            <a:r>
              <a:rPr lang="en-US" smtClean="0">
                <a:latin typeface="Times New Roman" pitchFamily="18" charset="0"/>
                <a:cs typeface="Times New Roman" pitchFamily="18" charset="0"/>
              </a:rPr>
              <a:t>phản </a:t>
            </a:r>
            <a:r>
              <a:rPr lang="en-US">
                <a:latin typeface="Times New Roman" pitchFamily="18" charset="0"/>
                <a:cs typeface="Times New Roman" pitchFamily="18" charset="0"/>
              </a:rPr>
              <a:t>ánh tương đối khách quan nhận định, đánh giá, mức độ hài lòng và nhu cầu mong đợi của người dân đối với sự phục vụ của các cơ quan hành chính nhà nước trên địa bàn tỉnh. </a:t>
            </a:r>
          </a:p>
        </p:txBody>
      </p:sp>
      <p:sp>
        <p:nvSpPr>
          <p:cNvPr id="6" name="Rectangle 5"/>
          <p:cNvSpPr/>
          <p:nvPr/>
        </p:nvSpPr>
        <p:spPr>
          <a:xfrm>
            <a:off x="228600" y="693174"/>
            <a:ext cx="1906291" cy="369332"/>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lvl="0" algn="just"/>
            <a:r>
              <a:rPr lang="en-US" b="1">
                <a:latin typeface="Times New Roman" pitchFamily="18" charset="0"/>
                <a:cs typeface="Times New Roman" pitchFamily="18" charset="0"/>
              </a:rPr>
              <a:t>Kết quả đạt được</a:t>
            </a:r>
            <a:endParaRPr lang="en-US" i="1">
              <a:latin typeface="Times New Roman" pitchFamily="18" charset="0"/>
              <a:cs typeface="Times New Roman" pitchFamily="18" charset="0"/>
            </a:endParaRPr>
          </a:p>
        </p:txBody>
      </p:sp>
      <p:sp>
        <p:nvSpPr>
          <p:cNvPr id="7" name="Rectangle 6"/>
          <p:cNvSpPr/>
          <p:nvPr/>
        </p:nvSpPr>
        <p:spPr>
          <a:xfrm>
            <a:off x="1890252" y="2555308"/>
            <a:ext cx="7710948" cy="1477328"/>
          </a:xfrm>
          <a:prstGeom prst="rect">
            <a:avLst/>
          </a:prstGeom>
          <a:ln w="3175"/>
        </p:spPr>
        <p:style>
          <a:lnRef idx="2">
            <a:schemeClr val="accent3"/>
          </a:lnRef>
          <a:fillRef idx="1">
            <a:schemeClr val="lt1"/>
          </a:fillRef>
          <a:effectRef idx="0">
            <a:schemeClr val="accent3"/>
          </a:effectRef>
          <a:fontRef idx="minor">
            <a:schemeClr val="dk1"/>
          </a:fontRef>
        </p:style>
        <p:txBody>
          <a:bodyPr wrap="square">
            <a:spAutoFit/>
          </a:bodyPr>
          <a:lstStyle/>
          <a:p>
            <a:pPr algn="just"/>
            <a:r>
              <a:rPr lang="en-US">
                <a:latin typeface="Times New Roman" pitchFamily="18" charset="0"/>
                <a:cs typeface="Times New Roman" pitchFamily="18" charset="0"/>
              </a:rPr>
              <a:t>Chính quyền các cấp đã từng bước tăng cường công khai, minh bạch thông tin; đẩy mạnh tuyên truyền, phổ biến chính sách; duy trì hoạt động tiếp nhận, giải quyết thủ tục hành chính tại Trung tâm Phục vụ hành chính công các cấp, góp phần bảo đảm quyền lợi và tạo điều kiện thuận lợi cho người dân trong giải quyết công việc</a:t>
            </a:r>
          </a:p>
        </p:txBody>
      </p:sp>
      <p:sp>
        <p:nvSpPr>
          <p:cNvPr id="8" name="Rectangle 7"/>
          <p:cNvSpPr/>
          <p:nvPr/>
        </p:nvSpPr>
        <p:spPr>
          <a:xfrm>
            <a:off x="1905000" y="4343400"/>
            <a:ext cx="7696200" cy="1200329"/>
          </a:xfrm>
          <a:prstGeom prst="rect">
            <a:avLst/>
          </a:prstGeom>
          <a:ln w="3175"/>
        </p:spPr>
        <p:style>
          <a:lnRef idx="2">
            <a:schemeClr val="accent4"/>
          </a:lnRef>
          <a:fillRef idx="1">
            <a:schemeClr val="lt1"/>
          </a:fillRef>
          <a:effectRef idx="0">
            <a:schemeClr val="accent4"/>
          </a:effectRef>
          <a:fontRef idx="minor">
            <a:schemeClr val="dk1"/>
          </a:fontRef>
        </p:style>
        <p:txBody>
          <a:bodyPr wrap="square">
            <a:spAutoFit/>
          </a:bodyPr>
          <a:lstStyle/>
          <a:p>
            <a:pPr algn="just"/>
            <a:r>
              <a:rPr lang="en-US">
                <a:latin typeface="Times New Roman" pitchFamily="18" charset="0"/>
                <a:cs typeface="Times New Roman" pitchFamily="18" charset="0"/>
              </a:rPr>
              <a:t>Tỷ lệ người dân đánh giá không có tình trạng gây phiền hà, sách nhiễu hoặc không phải đưa tiền ngoài quy định đều tăng so với năm </a:t>
            </a:r>
            <a:r>
              <a:rPr lang="en-US" smtClean="0">
                <a:latin typeface="Times New Roman" pitchFamily="18" charset="0"/>
                <a:cs typeface="Times New Roman" pitchFamily="18" charset="0"/>
              </a:rPr>
              <a:t>2024, </a:t>
            </a:r>
            <a:r>
              <a:rPr lang="x-none" smtClean="0">
                <a:latin typeface="Times New Roman" pitchFamily="18" charset="0"/>
                <a:cs typeface="Times New Roman" pitchFamily="18" charset="0"/>
              </a:rPr>
              <a:t>phản </a:t>
            </a:r>
            <a:r>
              <a:rPr lang="x-none">
                <a:latin typeface="Times New Roman" pitchFamily="18" charset="0"/>
                <a:cs typeface="Times New Roman" pitchFamily="18" charset="0"/>
              </a:rPr>
              <a:t>ánh hiệu quả bước đầu trong việc tăng cường kỷ luật, kỷ cương hành chính, nâng cao đạo đức công vụ và phòng, chống tham nhũng, tiêu cực.</a:t>
            </a:r>
            <a:endParaRPr lang="en-US">
              <a:latin typeface="Times New Roman" pitchFamily="18" charset="0"/>
              <a:cs typeface="Times New Roman" pitchFamily="18" charset="0"/>
            </a:endParaRPr>
          </a:p>
        </p:txBody>
      </p:sp>
      <p:sp>
        <p:nvSpPr>
          <p:cNvPr id="13" name="Title 1">
            <a:extLst>
              <a:ext uri="{FF2B5EF4-FFF2-40B4-BE49-F238E27FC236}">
                <a16:creationId xmlns:a16="http://schemas.microsoft.com/office/drawing/2014/main" xmlns="" id="{321B784A-02F6-4E6C-8F7D-F417795252D4}"/>
              </a:ext>
            </a:extLst>
          </p:cNvPr>
          <p:cNvSpPr txBox="1">
            <a:spLocks/>
          </p:cNvSpPr>
          <p:nvPr/>
        </p:nvSpPr>
        <p:spPr>
          <a:xfrm>
            <a:off x="1" y="0"/>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177219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1000"/>
                                        <p:tgtEl>
                                          <p:spTgt spid="8"/>
                                        </p:tgtEl>
                                      </p:cBhvr>
                                    </p:animEffect>
                                    <p:anim calcmode="lin" valueType="num">
                                      <p:cBhvr>
                                        <p:cTn id="27" dur="1000" fill="hold"/>
                                        <p:tgtEl>
                                          <p:spTgt spid="8"/>
                                        </p:tgtEl>
                                        <p:attrNameLst>
                                          <p:attrName>ppt_x</p:attrName>
                                        </p:attrNameLst>
                                      </p:cBhvr>
                                      <p:tavLst>
                                        <p:tav tm="0">
                                          <p:val>
                                            <p:strVal val="#ppt_x"/>
                                          </p:val>
                                        </p:tav>
                                        <p:tav tm="100000">
                                          <p:val>
                                            <p:strVal val="#ppt_x"/>
                                          </p:val>
                                        </p:tav>
                                      </p:tavLst>
                                    </p:anim>
                                    <p:anim calcmode="lin" valueType="num">
                                      <p:cBhvr>
                                        <p:cTn id="28"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609600"/>
            <a:ext cx="1774845"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just"/>
            <a:r>
              <a:rPr lang="en-US" b="1">
                <a:latin typeface="Times New Roman" pitchFamily="18" charset="0"/>
                <a:cs typeface="Times New Roman" pitchFamily="18" charset="0"/>
              </a:rPr>
              <a:t>Tồn tại, hạn chế</a:t>
            </a:r>
            <a:endParaRPr lang="en-US">
              <a:latin typeface="Times New Roman" pitchFamily="18" charset="0"/>
              <a:cs typeface="Times New Roman" pitchFamily="18" charset="0"/>
            </a:endParaRPr>
          </a:p>
        </p:txBody>
      </p:sp>
      <p:sp>
        <p:nvSpPr>
          <p:cNvPr id="3" name="Rectangle 2"/>
          <p:cNvSpPr/>
          <p:nvPr/>
        </p:nvSpPr>
        <p:spPr>
          <a:xfrm>
            <a:off x="1927244" y="1066800"/>
            <a:ext cx="7879621" cy="830997"/>
          </a:xfrm>
          <a:prstGeom prst="rect">
            <a:avLst/>
          </a:prstGeom>
          <a:ln>
            <a:solidFill>
              <a:schemeClr val="bg1"/>
            </a:solidFill>
          </a:ln>
        </p:spPr>
        <p:style>
          <a:lnRef idx="1">
            <a:schemeClr val="accent4"/>
          </a:lnRef>
          <a:fillRef idx="2">
            <a:schemeClr val="accent4"/>
          </a:fillRef>
          <a:effectRef idx="1">
            <a:schemeClr val="accent4"/>
          </a:effectRef>
          <a:fontRef idx="minor">
            <a:schemeClr val="dk1"/>
          </a:fontRef>
        </p:style>
        <p:txBody>
          <a:bodyPr wrap="square">
            <a:spAutoFit/>
          </a:bodyPr>
          <a:lstStyle/>
          <a:p>
            <a:pPr algn="just"/>
            <a:r>
              <a:rPr lang="en-US" sz="1600">
                <a:latin typeface="Times New Roman" pitchFamily="18" charset="0"/>
                <a:cs typeface="Times New Roman" pitchFamily="18" charset="0"/>
              </a:rPr>
              <a:t>Chỉ số SIPAS năm 2025 của tỉnh Lai Châu giảm 3,59% so với năm 2024, xếp hạng thứ 34/34 tỉnh, thành phố; trong đó cả 02 nhóm nội dung lớn là “Việc xây dựng, tổ chức thực hiện chính sách” và “Việc cung ứng dịch vụ hành chính công” đều giảm.</a:t>
            </a:r>
          </a:p>
        </p:txBody>
      </p:sp>
      <p:sp>
        <p:nvSpPr>
          <p:cNvPr id="4" name="Rectangle 3"/>
          <p:cNvSpPr/>
          <p:nvPr/>
        </p:nvSpPr>
        <p:spPr>
          <a:xfrm>
            <a:off x="1959199" y="2057400"/>
            <a:ext cx="7847665" cy="830997"/>
          </a:xfrm>
          <a:prstGeom prst="rect">
            <a:avLst/>
          </a:prstGeom>
          <a:ln>
            <a:solidFill>
              <a:schemeClr val="bg1"/>
            </a:solidFill>
          </a:ln>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1600" dirty="0" err="1">
                <a:latin typeface="Times New Roman" pitchFamily="18" charset="0"/>
                <a:cs typeface="Times New Roman" pitchFamily="18" charset="0"/>
              </a:rPr>
              <a:t>Mức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độ</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tham</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gia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góp</a:t>
            </a:r>
            <a:r>
              <a:rPr lang="en-US" sz="1600" dirty="0">
                <a:latin typeface="Times New Roman" pitchFamily="18" charset="0"/>
                <a:cs typeface="Times New Roman" pitchFamily="18" charset="0"/>
              </a:rPr>
              <a:t> ý </a:t>
            </a:r>
            <a:r>
              <a:rPr lang="en-US" sz="1600" dirty="0" err="1">
                <a:latin typeface="Times New Roman" pitchFamily="18" charset="0"/>
                <a:cs typeface="Times New Roman" pitchFamily="18" charset="0"/>
              </a:rPr>
              <a:t>của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người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dân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đối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với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chính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sách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còn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thấp</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đặc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biệt</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đối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với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các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hình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thức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góp</a:t>
            </a:r>
            <a:r>
              <a:rPr lang="en-US" sz="1600" dirty="0">
                <a:latin typeface="Times New Roman" pitchFamily="18" charset="0"/>
                <a:cs typeface="Times New Roman" pitchFamily="18" charset="0"/>
              </a:rPr>
              <a:t> ý </a:t>
            </a:r>
            <a:r>
              <a:rPr lang="en-US" sz="1600" dirty="0" err="1">
                <a:latin typeface="Times New Roman" pitchFamily="18" charset="0"/>
                <a:cs typeface="Times New Roman" pitchFamily="18" charset="0"/>
              </a:rPr>
              <a:t>trực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tuyến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tỷ</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lệ</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người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dân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tham</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gia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góp</a:t>
            </a:r>
            <a:r>
              <a:rPr lang="en-US" sz="1600" dirty="0">
                <a:latin typeface="Times New Roman" pitchFamily="18" charset="0"/>
                <a:cs typeface="Times New Roman" pitchFamily="18" charset="0"/>
              </a:rPr>
              <a:t> ý qua </a:t>
            </a:r>
            <a:r>
              <a:rPr lang="en-US" sz="1600" dirty="0" err="1">
                <a:latin typeface="Times New Roman" pitchFamily="18" charset="0"/>
                <a:cs typeface="Times New Roman" pitchFamily="18" charset="0"/>
              </a:rPr>
              <a:t>trang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thông</a:t>
            </a:r>
            <a:r>
              <a:rPr lang="en-US" sz="1600" dirty="0">
                <a:latin typeface="Times New Roman" pitchFamily="18" charset="0"/>
                <a:cs typeface="Times New Roman" pitchFamily="18" charset="0"/>
              </a:rPr>
              <a:t> tin </a:t>
            </a:r>
            <a:r>
              <a:rPr lang="en-US" sz="1600" dirty="0" err="1">
                <a:latin typeface="Times New Roman" pitchFamily="18" charset="0"/>
                <a:cs typeface="Times New Roman" pitchFamily="18" charset="0"/>
              </a:rPr>
              <a:t>điện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tử</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của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chính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quyền</a:t>
            </a:r>
            <a:r>
              <a:rPr lang="en-US" sz="1600" dirty="0">
                <a:latin typeface="Times New Roman" pitchFamily="18" charset="0"/>
                <a:cs typeface="Times New Roman" pitchFamily="18" charset="0"/>
              </a:rPr>
              <a:t>, qua </a:t>
            </a:r>
            <a:r>
              <a:rPr lang="en-US" sz="1600" dirty="0" err="1">
                <a:latin typeface="Times New Roman" pitchFamily="18" charset="0"/>
                <a:cs typeface="Times New Roman" pitchFamily="18" charset="0"/>
              </a:rPr>
              <a:t>Zalo</a:t>
            </a:r>
            <a:r>
              <a:rPr lang="en-US" sz="1600" dirty="0">
                <a:latin typeface="Times New Roman" pitchFamily="18" charset="0"/>
                <a:cs typeface="Times New Roman" pitchFamily="18" charset="0"/>
              </a:rPr>
              <a:t>, Facebook </a:t>
            </a:r>
            <a:r>
              <a:rPr lang="en-US" sz="1600" dirty="0" err="1">
                <a:latin typeface="Times New Roman" pitchFamily="18" charset="0"/>
                <a:cs typeface="Times New Roman" pitchFamily="18" charset="0"/>
              </a:rPr>
              <a:t>còn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rất</a:t>
            </a:r>
            <a:r>
              <a:rPr lang="en-US"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thấp</a:t>
            </a:r>
            <a:r>
              <a:rPr lang="en-US" sz="1600" dirty="0" smtClean="0">
                <a:latin typeface="Times New Roman" pitchFamily="18" charset="0"/>
                <a:cs typeface="Times New Roman" pitchFamily="18" charset="0"/>
              </a:rPr>
              <a:t>.</a:t>
            </a:r>
            <a:endParaRPr lang="en-US" sz="1600" i="1" dirty="0">
              <a:latin typeface="Times New Roman" pitchFamily="18" charset="0"/>
              <a:cs typeface="Times New Roman" pitchFamily="18" charset="0"/>
            </a:endParaRPr>
          </a:p>
        </p:txBody>
      </p:sp>
      <p:sp>
        <p:nvSpPr>
          <p:cNvPr id="5" name="Rectangle 4"/>
          <p:cNvSpPr/>
          <p:nvPr/>
        </p:nvSpPr>
        <p:spPr>
          <a:xfrm>
            <a:off x="1959199" y="3048000"/>
            <a:ext cx="7847665" cy="830997"/>
          </a:xfrm>
          <a:prstGeom prst="rect">
            <a:avLst/>
          </a:prstGeom>
          <a:ln>
            <a:solidFill>
              <a:schemeClr val="bg1"/>
            </a:solidFill>
          </a:ln>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1600" dirty="0" err="1">
                <a:latin typeface="Times New Roman" pitchFamily="18" charset="0"/>
                <a:cs typeface="Times New Roman" pitchFamily="18" charset="0"/>
              </a:rPr>
              <a:t>Chất</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lượng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cung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ứng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dịch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vụ</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hành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chính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công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còn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một</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số</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hạn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chế</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Các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tiêu</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chí</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về</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công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khai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thủ</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tục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hành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chính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hướng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dẫn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hồ</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sơ</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giải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quyết</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hồ</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sơ</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đúng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quy</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định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đúng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thời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hạn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đều</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giảm</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khá</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mạnh</a:t>
            </a:r>
            <a:r>
              <a:rPr lang="en-US" sz="1600" dirty="0">
                <a:latin typeface="Times New Roman" pitchFamily="18" charset="0"/>
                <a:cs typeface="Times New Roman" pitchFamily="18" charset="0"/>
              </a:rPr>
              <a:t> so </a:t>
            </a:r>
            <a:r>
              <a:rPr lang="en-US" sz="1600" dirty="0" err="1">
                <a:latin typeface="Times New Roman" pitchFamily="18" charset="0"/>
                <a:cs typeface="Times New Roman" pitchFamily="18" charset="0"/>
              </a:rPr>
              <a:t>với</a:t>
            </a:r>
            <a:r>
              <a:rPr lang="en-US" sz="1600" dirty="0">
                <a:latin typeface="Times New Roman" pitchFamily="18" charset="0"/>
                <a:cs typeface="Times New Roman" pitchFamily="18" charset="0"/>
              </a:rPr>
              <a:t> </a:t>
            </a:r>
            <a:r>
              <a:rPr lang="en-US" sz="1600" err="1">
                <a:latin typeface="Times New Roman" pitchFamily="18" charset="0"/>
                <a:cs typeface="Times New Roman" pitchFamily="18" charset="0"/>
              </a:rPr>
              <a:t>năm</a:t>
            </a:r>
            <a:r>
              <a:rPr lang="en-US" sz="1600">
                <a:latin typeface="Times New Roman" pitchFamily="18" charset="0"/>
                <a:cs typeface="Times New Roman" pitchFamily="18" charset="0"/>
              </a:rPr>
              <a:t> </a:t>
            </a:r>
            <a:r>
              <a:rPr lang="en-US" sz="1600" smtClean="0">
                <a:latin typeface="Times New Roman" pitchFamily="18" charset="0"/>
                <a:cs typeface="Times New Roman" pitchFamily="18" charset="0"/>
              </a:rPr>
              <a:t>2024</a:t>
            </a:r>
            <a:endParaRPr lang="en-US" sz="1600" dirty="0" smtClean="0">
              <a:latin typeface="Times New Roman" pitchFamily="18" charset="0"/>
              <a:cs typeface="Times New Roman" pitchFamily="18" charset="0"/>
            </a:endParaRPr>
          </a:p>
        </p:txBody>
      </p:sp>
      <p:sp>
        <p:nvSpPr>
          <p:cNvPr id="6" name="Title 1">
            <a:extLst>
              <a:ext uri="{FF2B5EF4-FFF2-40B4-BE49-F238E27FC236}">
                <a16:creationId xmlns:a16="http://schemas.microsoft.com/office/drawing/2014/main" xmlns="" id="{321B784A-02F6-4E6C-8F7D-F417795252D4}"/>
              </a:ext>
            </a:extLst>
          </p:cNvPr>
          <p:cNvSpPr txBox="1">
            <a:spLocks/>
          </p:cNvSpPr>
          <p:nvPr/>
        </p:nvSpPr>
        <p:spPr>
          <a:xfrm>
            <a:off x="1" y="0"/>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
        <p:nvSpPr>
          <p:cNvPr id="7" name="Rectangle 6"/>
          <p:cNvSpPr/>
          <p:nvPr/>
        </p:nvSpPr>
        <p:spPr>
          <a:xfrm>
            <a:off x="1981199" y="4063425"/>
            <a:ext cx="7825665" cy="584775"/>
          </a:xfrm>
          <a:prstGeom prst="rect">
            <a:avLst/>
          </a:prstGeom>
          <a:solidFill>
            <a:schemeClr val="accent3">
              <a:lumMod val="20000"/>
              <a:lumOff val="80000"/>
            </a:schemeClr>
          </a:solidFill>
          <a:ln>
            <a:solidFill>
              <a:schemeClr val="bg1"/>
            </a:solidFill>
          </a:ln>
        </p:spPr>
        <p:style>
          <a:lnRef idx="1">
            <a:schemeClr val="accent2"/>
          </a:lnRef>
          <a:fillRef idx="2">
            <a:schemeClr val="accent2"/>
          </a:fillRef>
          <a:effectRef idx="1">
            <a:schemeClr val="accent2"/>
          </a:effectRef>
          <a:fontRef idx="minor">
            <a:schemeClr val="dk1"/>
          </a:fontRef>
        </p:style>
        <p:txBody>
          <a:bodyPr wrap="square">
            <a:spAutoFit/>
          </a:bodyPr>
          <a:lstStyle/>
          <a:p>
            <a:r>
              <a:rPr lang="en-US" sz="1600" dirty="0" err="1" smtClean="0">
                <a:latin typeface="Times New Roman" pitchFamily="18" charset="0"/>
                <a:cs typeface="Times New Roman" pitchFamily="18" charset="0"/>
              </a:rPr>
              <a:t>Điều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kiện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cơ</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sở</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vật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chất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trang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thiết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bị</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phục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vụ</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người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dân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tại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Trung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tâm</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Phục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vụ</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hành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chính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ở </a:t>
            </a:r>
            <a:r>
              <a:rPr lang="en-US" sz="1600" dirty="0" err="1" smtClean="0">
                <a:latin typeface="Times New Roman" pitchFamily="18" charset="0"/>
                <a:cs typeface="Times New Roman" pitchFamily="18" charset="0"/>
              </a:rPr>
              <a:t>một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số</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địa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phương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còn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hạn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chế</a:t>
            </a:r>
            <a:endParaRPr lang="en-US" sz="1600" dirty="0">
              <a:latin typeface="Times New Roman" pitchFamily="18" charset="0"/>
              <a:cs typeface="Times New Roman" pitchFamily="18" charset="0"/>
            </a:endParaRPr>
          </a:p>
        </p:txBody>
      </p:sp>
      <p:sp>
        <p:nvSpPr>
          <p:cNvPr id="8" name="Rectangle 7"/>
          <p:cNvSpPr/>
          <p:nvPr/>
        </p:nvSpPr>
        <p:spPr>
          <a:xfrm>
            <a:off x="2018070" y="4731603"/>
            <a:ext cx="7813252" cy="830997"/>
          </a:xfrm>
          <a:prstGeom prst="rect">
            <a:avLst/>
          </a:prstGeom>
          <a:solidFill>
            <a:schemeClr val="accent2">
              <a:lumMod val="40000"/>
              <a:lumOff val="60000"/>
            </a:schemeClr>
          </a:solidFill>
          <a:ln>
            <a:solidFill>
              <a:schemeClr val="bg1"/>
            </a:solidFill>
          </a:ln>
        </p:spPr>
        <p:style>
          <a:lnRef idx="1">
            <a:schemeClr val="accent5"/>
          </a:lnRef>
          <a:fillRef idx="2">
            <a:schemeClr val="accent5"/>
          </a:fillRef>
          <a:effectRef idx="1">
            <a:schemeClr val="accent5"/>
          </a:effectRef>
          <a:fontRef idx="minor">
            <a:schemeClr val="dk1"/>
          </a:fontRef>
        </p:style>
        <p:txBody>
          <a:bodyPr wrap="square">
            <a:spAutoFit/>
          </a:bodyPr>
          <a:lstStyle/>
          <a:p>
            <a:r>
              <a:rPr lang="en-US" sz="1600" dirty="0" err="1" smtClean="0">
                <a:latin typeface="Times New Roman" pitchFamily="18" charset="0"/>
                <a:cs typeface="Times New Roman" pitchFamily="18" charset="0"/>
              </a:rPr>
              <a:t>Chất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lượng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phục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vụ</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của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đội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ngũ</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chức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trực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tiếp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giải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quyết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công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việc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có</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mặt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còn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hạn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chế</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kỹ</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năng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giao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tiếp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hướng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dẫn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hồ</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sơ</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và</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tinh</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thần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phục</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vụ</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người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dân</a:t>
            </a:r>
            <a:r>
              <a:rPr lang="en-US" sz="1600" dirty="0" smtClean="0">
                <a:latin typeface="Times New Roman" pitchFamily="18" charset="0"/>
                <a:cs typeface="Times New Roman" pitchFamily="18" charset="0"/>
              </a:rPr>
              <a:t> ở </a:t>
            </a:r>
            <a:r>
              <a:rPr lang="en-US" sz="1600" dirty="0" err="1" smtClean="0">
                <a:latin typeface="Times New Roman" pitchFamily="18" charset="0"/>
                <a:cs typeface="Times New Roman" pitchFamily="18" charset="0"/>
              </a:rPr>
              <a:t>một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số</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nơi</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chưa</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đáp</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ứng</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yêu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cầu</a:t>
            </a:r>
            <a:endParaRPr lang="en-US" sz="1600" dirty="0">
              <a:latin typeface="Times New Roman" pitchFamily="18" charset="0"/>
              <a:cs typeface="Times New Roman" pitchFamily="18" charset="0"/>
            </a:endParaRPr>
          </a:p>
        </p:txBody>
      </p:sp>
      <p:sp>
        <p:nvSpPr>
          <p:cNvPr id="9" name="Rectangle 8"/>
          <p:cNvSpPr/>
          <p:nvPr/>
        </p:nvSpPr>
        <p:spPr>
          <a:xfrm>
            <a:off x="2050024" y="5722203"/>
            <a:ext cx="7781297" cy="830997"/>
          </a:xfrm>
          <a:prstGeom prst="rect">
            <a:avLst/>
          </a:prstGeom>
          <a:ln>
            <a:solidFill>
              <a:schemeClr val="bg1"/>
            </a:solidFill>
          </a:ln>
        </p:spPr>
        <p:style>
          <a:lnRef idx="1">
            <a:schemeClr val="dk1"/>
          </a:lnRef>
          <a:fillRef idx="2">
            <a:schemeClr val="dk1"/>
          </a:fillRef>
          <a:effectRef idx="1">
            <a:schemeClr val="dk1"/>
          </a:effectRef>
          <a:fontRef idx="minor">
            <a:schemeClr val="dk1"/>
          </a:fontRef>
        </p:style>
        <p:txBody>
          <a:bodyPr wrap="square">
            <a:spAutoFit/>
          </a:bodyPr>
          <a:lstStyle/>
          <a:p>
            <a:r>
              <a:rPr lang="en-US" sz="1600" dirty="0" err="1" smtClean="0">
                <a:latin typeface="Times New Roman" pitchFamily="18" charset="0"/>
                <a:cs typeface="Times New Roman" pitchFamily="18" charset="0"/>
              </a:rPr>
              <a:t>Tình</a:t>
            </a:r>
            <a:r>
              <a:rPr lang="en-US" sz="1600" dirty="0" smtClean="0">
                <a:latin typeface="Times New Roman" pitchFamily="18" charset="0"/>
                <a:cs typeface="Times New Roman" pitchFamily="18" charset="0"/>
              </a:rPr>
              <a:t> </a:t>
            </a:r>
            <a:r>
              <a:rPr lang="en-US" sz="1600" dirty="0" err="1">
                <a:latin typeface="Times New Roman" pitchFamily="18" charset="0"/>
                <a:cs typeface="Times New Roman" pitchFamily="18" charset="0"/>
              </a:rPr>
              <a:t>trạng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công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chức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gây</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phiền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hà</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sách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nhiễu</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và</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việc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đưa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tiền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ngoài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quy</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định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cho</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công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chức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trên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địa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bàn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tỉnh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vẫn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còn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cụ</a:t>
            </a:r>
            <a:r>
              <a:rPr lang="en-US" sz="1600" dirty="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thể</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theo</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kết</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quả</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điều</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tra</a:t>
            </a:r>
            <a:r>
              <a:rPr lang="en-US" sz="1600" dirty="0" smtClean="0">
                <a:latin typeface="Times New Roman" pitchFamily="18" charset="0"/>
                <a:cs typeface="Times New Roman" pitchFamily="18" charset="0"/>
              </a:rPr>
              <a:t>: </a:t>
            </a:r>
            <a:r>
              <a:rPr lang="en-US" sz="1600" dirty="0" err="1">
                <a:latin typeface="Times New Roman" pitchFamily="18" charset="0"/>
                <a:cs typeface="Times New Roman" pitchFamily="18" charset="0"/>
              </a:rPr>
              <a:t>có</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nhiều</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công</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chức</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gây</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phiền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hà</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sách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nhiễu</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là</a:t>
            </a:r>
            <a:r>
              <a:rPr lang="en-US" sz="1600" dirty="0">
                <a:latin typeface="Times New Roman" pitchFamily="18" charset="0"/>
                <a:cs typeface="Times New Roman" pitchFamily="18" charset="0"/>
              </a:rPr>
              <a:t> 0,34%; </a:t>
            </a:r>
            <a:r>
              <a:rPr lang="en-US" sz="1600" dirty="0" err="1">
                <a:latin typeface="Times New Roman" pitchFamily="18" charset="0"/>
                <a:cs typeface="Times New Roman" pitchFamily="18" charset="0"/>
              </a:rPr>
              <a:t>có</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nhiều</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người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dân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phải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đưa</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tiền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ngoài</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quy</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định</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là</a:t>
            </a:r>
            <a:r>
              <a:rPr lang="en-US" sz="1600" dirty="0">
                <a:latin typeface="Times New Roman" pitchFamily="18" charset="0"/>
                <a:cs typeface="Times New Roman" pitchFamily="18" charset="0"/>
              </a:rPr>
              <a:t> 1,53%.</a:t>
            </a:r>
          </a:p>
        </p:txBody>
      </p:sp>
    </p:spTree>
    <p:extLst>
      <p:ext uri="{BB962C8B-B14F-4D97-AF65-F5344CB8AC3E}">
        <p14:creationId xmlns:p14="http://schemas.microsoft.com/office/powerpoint/2010/main" val="157589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arn(inVertic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614516"/>
            <a:ext cx="3070071"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just"/>
            <a:r>
              <a:rPr lang="en-US" b="1" smtClean="0">
                <a:latin typeface="Times New Roman" pitchFamily="18" charset="0"/>
                <a:cs typeface="Times New Roman" pitchFamily="18" charset="0"/>
              </a:rPr>
              <a:t>Nguyên nhân tồn </a:t>
            </a:r>
            <a:r>
              <a:rPr lang="en-US" b="1">
                <a:latin typeface="Times New Roman" pitchFamily="18" charset="0"/>
                <a:cs typeface="Times New Roman" pitchFamily="18" charset="0"/>
              </a:rPr>
              <a:t>tại, hạn chế</a:t>
            </a:r>
            <a:endParaRPr lang="en-US">
              <a:latin typeface="Times New Roman" pitchFamily="18" charset="0"/>
              <a:cs typeface="Times New Roman" pitchFamily="18" charset="0"/>
            </a:endParaRPr>
          </a:p>
        </p:txBody>
      </p:sp>
      <p:sp>
        <p:nvSpPr>
          <p:cNvPr id="3" name="Title 1">
            <a:extLst>
              <a:ext uri="{FF2B5EF4-FFF2-40B4-BE49-F238E27FC236}">
                <a16:creationId xmlns:a16="http://schemas.microsoft.com/office/drawing/2014/main" xmlns="" id="{321B784A-02F6-4E6C-8F7D-F417795252D4}"/>
              </a:ext>
            </a:extLst>
          </p:cNvPr>
          <p:cNvSpPr txBox="1">
            <a:spLocks/>
          </p:cNvSpPr>
          <p:nvPr/>
        </p:nvSpPr>
        <p:spPr>
          <a:xfrm>
            <a:off x="1"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
        <p:nvSpPr>
          <p:cNvPr id="4" name="Rectangle 3"/>
          <p:cNvSpPr/>
          <p:nvPr/>
        </p:nvSpPr>
        <p:spPr>
          <a:xfrm>
            <a:off x="2234382" y="1104543"/>
            <a:ext cx="7443018" cy="1400383"/>
          </a:xfrm>
          <a:prstGeom prst="rect">
            <a:avLst/>
          </a:prstGeom>
        </p:spPr>
        <p:style>
          <a:lnRef idx="2">
            <a:schemeClr val="accent5"/>
          </a:lnRef>
          <a:fillRef idx="1">
            <a:schemeClr val="lt1"/>
          </a:fillRef>
          <a:effectRef idx="0">
            <a:schemeClr val="accent5"/>
          </a:effectRef>
          <a:fontRef idx="minor">
            <a:schemeClr val="dk1"/>
          </a:fontRef>
        </p:style>
        <p:txBody>
          <a:bodyPr wrap="square">
            <a:spAutoFit/>
          </a:bodyPr>
          <a:lstStyle/>
          <a:p>
            <a:r>
              <a:rPr lang="en-US" sz="1700">
                <a:latin typeface="Times New Roman" pitchFamily="18" charset="0"/>
                <a:cs typeface="Times New Roman" pitchFamily="18" charset="0"/>
              </a:rPr>
              <a:t>Năm 2025 là năm đầu triển khai thực hiện mô hình chính quyền địa phương 2 </a:t>
            </a:r>
            <a:r>
              <a:rPr lang="en-US" sz="1700" smtClean="0">
                <a:latin typeface="Times New Roman" pitchFamily="18" charset="0"/>
                <a:cs typeface="Times New Roman" pitchFamily="18" charset="0"/>
              </a:rPr>
              <a:t>cấp, t</a:t>
            </a:r>
            <a:r>
              <a:rPr lang="x-none" sz="1700">
                <a:latin typeface="Times New Roman" pitchFamily="18" charset="0"/>
                <a:cs typeface="Times New Roman" pitchFamily="18" charset="0"/>
              </a:rPr>
              <a:t>rong quá trình chuyển tiếp, việc điều chỉnh chức năng, nhiệm vụ, thẩm quyền giữa các cấp chính quyền</a:t>
            </a:r>
            <a:r>
              <a:rPr lang="en-US" sz="1700">
                <a:latin typeface="Times New Roman" pitchFamily="18" charset="0"/>
                <a:cs typeface="Times New Roman" pitchFamily="18" charset="0"/>
              </a:rPr>
              <a:t>;</a:t>
            </a:r>
            <a:r>
              <a:rPr lang="x-none" sz="1700">
                <a:latin typeface="Times New Roman" pitchFamily="18" charset="0"/>
                <a:cs typeface="Times New Roman" pitchFamily="18" charset="0"/>
              </a:rPr>
              <a:t> sắp xếp tổ chức bộ máy, nhân sự; thay đổi quy trình phối hợp, giải quyết công việc đã tác động nhất định đến chất lượng cung ứng dịch vụ hành chính công và mức độ hài lòng của người dân.</a:t>
            </a:r>
            <a:endParaRPr lang="en-US" sz="1700">
              <a:latin typeface="Times New Roman" pitchFamily="18" charset="0"/>
              <a:cs typeface="Times New Roman" pitchFamily="18" charset="0"/>
            </a:endParaRPr>
          </a:p>
        </p:txBody>
      </p:sp>
      <p:sp>
        <p:nvSpPr>
          <p:cNvPr id="5" name="Rectangle 4"/>
          <p:cNvSpPr/>
          <p:nvPr/>
        </p:nvSpPr>
        <p:spPr>
          <a:xfrm>
            <a:off x="2286000" y="2656582"/>
            <a:ext cx="7391400" cy="1138773"/>
          </a:xfrm>
          <a:prstGeom prst="rect">
            <a:avLst/>
          </a:prstGeom>
        </p:spPr>
        <p:style>
          <a:lnRef idx="2">
            <a:schemeClr val="accent3"/>
          </a:lnRef>
          <a:fillRef idx="1">
            <a:schemeClr val="lt1"/>
          </a:fillRef>
          <a:effectRef idx="0">
            <a:schemeClr val="accent3"/>
          </a:effectRef>
          <a:fontRef idx="minor">
            <a:schemeClr val="dk1"/>
          </a:fontRef>
        </p:style>
        <p:txBody>
          <a:bodyPr wrap="square">
            <a:spAutoFit/>
          </a:bodyPr>
          <a:lstStyle/>
          <a:p>
            <a:r>
              <a:rPr lang="en-US" sz="1700">
                <a:latin typeface="Times New Roman" pitchFamily="18" charset="0"/>
                <a:cs typeface="Times New Roman" pitchFamily="18" charset="0"/>
              </a:rPr>
              <a:t>Một bộ phận người dân, nhất là ở vùng sâu, vùng xa, vùng đồng bào dân tộc thiểu số được khảo sát chưa thường xuyên hoặc chưa từng trực tiếp sử dụng dịch vụ hành chính công, dịch vụ công trực tuyến nên việc đánh giá mức độ hài lòng chủ yếu dựa trên cảm nhận, thông tin trao đổi từ cộng đồng dân cư</a:t>
            </a:r>
          </a:p>
        </p:txBody>
      </p:sp>
      <p:sp>
        <p:nvSpPr>
          <p:cNvPr id="6" name="Rectangle 5"/>
          <p:cNvSpPr/>
          <p:nvPr/>
        </p:nvSpPr>
        <p:spPr>
          <a:xfrm>
            <a:off x="2286000" y="3969602"/>
            <a:ext cx="7391400" cy="1138773"/>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r>
              <a:rPr lang="x-none" sz="1700">
                <a:latin typeface="Times New Roman" pitchFamily="18" charset="0"/>
                <a:cs typeface="Times New Roman" pitchFamily="18" charset="0"/>
              </a:rPr>
              <a:t>Điều kiện cơ sở vật chất, hạ tầng công nghệ thông tin tại Trung tâm Phục vụ hành chính công ở một số </a:t>
            </a:r>
            <a:r>
              <a:rPr lang="en-US" sz="1700">
                <a:latin typeface="Times New Roman" pitchFamily="18" charset="0"/>
                <a:cs typeface="Times New Roman" pitchFamily="18" charset="0"/>
              </a:rPr>
              <a:t>xã</a:t>
            </a:r>
            <a:r>
              <a:rPr lang="x-none" sz="1700">
                <a:latin typeface="Times New Roman" pitchFamily="18" charset="0"/>
                <a:cs typeface="Times New Roman" pitchFamily="18" charset="0"/>
              </a:rPr>
              <a:t> còn khó khăn; trang thiết bị chưa đồng bộ, chưa đáp ứng đầy đủ yêu cầu chuyển đổi số, cải cách hành chính và nhu cầu phục vụ người dân trong tình hình mới.</a:t>
            </a:r>
            <a:endParaRPr lang="en-US" sz="1700">
              <a:latin typeface="Times New Roman" pitchFamily="18" charset="0"/>
              <a:cs typeface="Times New Roman" pitchFamily="18" charset="0"/>
            </a:endParaRPr>
          </a:p>
        </p:txBody>
      </p:sp>
      <p:sp>
        <p:nvSpPr>
          <p:cNvPr id="7" name="Rectangle 6"/>
          <p:cNvSpPr/>
          <p:nvPr/>
        </p:nvSpPr>
        <p:spPr>
          <a:xfrm>
            <a:off x="2286000" y="5323582"/>
            <a:ext cx="7391400" cy="1138773"/>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x-none" sz="1700">
                <a:latin typeface="Times New Roman" pitchFamily="18" charset="0"/>
                <a:cs typeface="Times New Roman" pitchFamily="18" charset="0"/>
              </a:rPr>
              <a:t>Khối lượng công việc phát sinh trong quá trình sắp xếp tổ chức bộ máy, chuyển giao nhiệm vụ giữa các cơ quan, đơn vị tăng lên; trong khi nhân lực trực tiếp thực hiện nhiệm vụ tại cơ sở còn hạn chế, dẫn đến áp lực trong tiếp nhận, giải quyết hồ sơ hành chính, ảnh hưởng đến tiến độ và chất lượng phục vụ người dân.</a:t>
            </a:r>
            <a:endParaRPr lang="en-US" sz="1700">
              <a:latin typeface="Times New Roman" pitchFamily="18" charset="0"/>
              <a:cs typeface="Times New Roman" pitchFamily="18" charset="0"/>
            </a:endParaRPr>
          </a:p>
        </p:txBody>
      </p:sp>
      <p:sp>
        <p:nvSpPr>
          <p:cNvPr id="8" name="Rectangle 7"/>
          <p:cNvSpPr/>
          <p:nvPr/>
        </p:nvSpPr>
        <p:spPr>
          <a:xfrm>
            <a:off x="113953" y="3098126"/>
            <a:ext cx="1573481"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x-none" b="1">
                <a:latin typeface="Times New Roman" pitchFamily="18" charset="0"/>
                <a:cs typeface="Times New Roman" pitchFamily="18" charset="0"/>
              </a:rPr>
              <a:t>Nguyên nhân khách quan</a:t>
            </a:r>
            <a:endParaRPr lang="en-US" b="1">
              <a:latin typeface="Times New Roman" pitchFamily="18" charset="0"/>
              <a:cs typeface="Times New Roman" pitchFamily="18" charset="0"/>
            </a:endParaRPr>
          </a:p>
        </p:txBody>
      </p:sp>
    </p:spTree>
    <p:extLst>
      <p:ext uri="{BB962C8B-B14F-4D97-AF65-F5344CB8AC3E}">
        <p14:creationId xmlns:p14="http://schemas.microsoft.com/office/powerpoint/2010/main" val="26809569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614516"/>
            <a:ext cx="3070071" cy="369332"/>
          </a:xfrm>
          <a:prstGeom prst="rect">
            <a:avLst/>
          </a:prstGeom>
        </p:spPr>
        <p:style>
          <a:lnRef idx="1">
            <a:schemeClr val="accent2"/>
          </a:lnRef>
          <a:fillRef idx="2">
            <a:schemeClr val="accent2"/>
          </a:fillRef>
          <a:effectRef idx="1">
            <a:schemeClr val="accent2"/>
          </a:effectRef>
          <a:fontRef idx="minor">
            <a:schemeClr val="dk1"/>
          </a:fontRef>
        </p:style>
        <p:txBody>
          <a:bodyPr wrap="none">
            <a:spAutoFit/>
          </a:bodyPr>
          <a:lstStyle/>
          <a:p>
            <a:pPr algn="just"/>
            <a:r>
              <a:rPr lang="en-US" b="1" smtClean="0">
                <a:latin typeface="Times New Roman" pitchFamily="18" charset="0"/>
                <a:cs typeface="Times New Roman" pitchFamily="18" charset="0"/>
              </a:rPr>
              <a:t>Nguyên nhân tồn </a:t>
            </a:r>
            <a:r>
              <a:rPr lang="en-US" b="1">
                <a:latin typeface="Times New Roman" pitchFamily="18" charset="0"/>
                <a:cs typeface="Times New Roman" pitchFamily="18" charset="0"/>
              </a:rPr>
              <a:t>tại, hạn chế</a:t>
            </a:r>
            <a:endParaRPr lang="en-US">
              <a:latin typeface="Times New Roman" pitchFamily="18" charset="0"/>
              <a:cs typeface="Times New Roman" pitchFamily="18" charset="0"/>
            </a:endParaRPr>
          </a:p>
        </p:txBody>
      </p:sp>
      <p:sp>
        <p:nvSpPr>
          <p:cNvPr id="3" name="Title 1">
            <a:extLst>
              <a:ext uri="{FF2B5EF4-FFF2-40B4-BE49-F238E27FC236}">
                <a16:creationId xmlns:a16="http://schemas.microsoft.com/office/drawing/2014/main" xmlns="" id="{321B784A-02F6-4E6C-8F7D-F417795252D4}"/>
              </a:ext>
            </a:extLst>
          </p:cNvPr>
          <p:cNvSpPr txBox="1">
            <a:spLocks/>
          </p:cNvSpPr>
          <p:nvPr/>
        </p:nvSpPr>
        <p:spPr>
          <a:xfrm>
            <a:off x="1"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
        <p:nvSpPr>
          <p:cNvPr id="4" name="Rectangle 3"/>
          <p:cNvSpPr/>
          <p:nvPr/>
        </p:nvSpPr>
        <p:spPr>
          <a:xfrm>
            <a:off x="113953" y="3098126"/>
            <a:ext cx="1573481" cy="646331"/>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x-none" b="1">
                <a:latin typeface="Times New Roman" pitchFamily="18" charset="0"/>
                <a:cs typeface="Times New Roman" pitchFamily="18" charset="0"/>
              </a:rPr>
              <a:t>Nguyên nhân </a:t>
            </a:r>
            <a:r>
              <a:rPr lang="en-US" b="1" smtClean="0">
                <a:latin typeface="Times New Roman" pitchFamily="18" charset="0"/>
                <a:cs typeface="Times New Roman" pitchFamily="18" charset="0"/>
              </a:rPr>
              <a:t>chủ</a:t>
            </a:r>
            <a:r>
              <a:rPr lang="x-none" b="1" smtClean="0">
                <a:latin typeface="Times New Roman" pitchFamily="18" charset="0"/>
                <a:cs typeface="Times New Roman" pitchFamily="18" charset="0"/>
              </a:rPr>
              <a:t> </a:t>
            </a:r>
            <a:r>
              <a:rPr lang="x-none" b="1">
                <a:latin typeface="Times New Roman" pitchFamily="18" charset="0"/>
                <a:cs typeface="Times New Roman" pitchFamily="18" charset="0"/>
              </a:rPr>
              <a:t>quan</a:t>
            </a:r>
            <a:endParaRPr lang="en-US" b="1">
              <a:latin typeface="Times New Roman" pitchFamily="18" charset="0"/>
              <a:cs typeface="Times New Roman" pitchFamily="18" charset="0"/>
            </a:endParaRPr>
          </a:p>
        </p:txBody>
      </p:sp>
      <p:sp>
        <p:nvSpPr>
          <p:cNvPr id="5" name="Rectangle 4"/>
          <p:cNvSpPr/>
          <p:nvPr/>
        </p:nvSpPr>
        <p:spPr>
          <a:xfrm>
            <a:off x="1905000" y="1143000"/>
            <a:ext cx="7848600" cy="738664"/>
          </a:xfrm>
          <a:prstGeom prst="rect">
            <a:avLst/>
          </a:prstGeom>
          <a:ln w="3175"/>
        </p:spPr>
        <p:style>
          <a:lnRef idx="2">
            <a:schemeClr val="accent4"/>
          </a:lnRef>
          <a:fillRef idx="1">
            <a:schemeClr val="lt1"/>
          </a:fillRef>
          <a:effectRef idx="0">
            <a:schemeClr val="accent4"/>
          </a:effectRef>
          <a:fontRef idx="minor">
            <a:schemeClr val="dk1"/>
          </a:fontRef>
        </p:style>
        <p:txBody>
          <a:bodyPr wrap="square">
            <a:spAutoFit/>
          </a:bodyPr>
          <a:lstStyle/>
          <a:p>
            <a:r>
              <a:rPr lang="x-none" sz="1400">
                <a:latin typeface="Times New Roman" pitchFamily="18" charset="0"/>
                <a:cs typeface="Times New Roman" pitchFamily="18" charset="0"/>
              </a:rPr>
              <a:t>Công tác tuyên truyền, hướng dẫn người dân tham gia góp ý, phản biện chính sách và sử dụng dịch vụ công trực tuyến ở một số cơ quan, địa phương chưa thực sự hiệu quả; hình thức tuyên truyền chưa đa dạng, chưa phù hợp với điều kiện tiếp cận thông tin của người dân ở cơ sở.</a:t>
            </a:r>
            <a:endParaRPr lang="en-US" sz="1400">
              <a:latin typeface="Times New Roman" pitchFamily="18" charset="0"/>
              <a:cs typeface="Times New Roman" pitchFamily="18" charset="0"/>
            </a:endParaRPr>
          </a:p>
        </p:txBody>
      </p:sp>
      <p:sp>
        <p:nvSpPr>
          <p:cNvPr id="6" name="Rectangle 5"/>
          <p:cNvSpPr/>
          <p:nvPr/>
        </p:nvSpPr>
        <p:spPr>
          <a:xfrm>
            <a:off x="1905000" y="2067580"/>
            <a:ext cx="7846142" cy="523220"/>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r>
              <a:rPr lang="x-none" sz="1400">
                <a:latin typeface="Times New Roman" pitchFamily="18" charset="0"/>
                <a:cs typeface="Times New Roman" pitchFamily="18" charset="0"/>
              </a:rPr>
              <a:t>Việc chỉ đạo, kiểm tra, giám sát giải quyết thủ tục hành chính ở một số cơ quan, đơn vị chưa thường xuyên</a:t>
            </a:r>
            <a:r>
              <a:rPr lang="en-US" sz="1400">
                <a:latin typeface="Times New Roman" pitchFamily="18" charset="0"/>
                <a:cs typeface="Times New Roman" pitchFamily="18" charset="0"/>
              </a:rPr>
              <a:t>,</a:t>
            </a:r>
            <a:r>
              <a:rPr lang="x-none" sz="1400">
                <a:latin typeface="Times New Roman" pitchFamily="18" charset="0"/>
                <a:cs typeface="Times New Roman" pitchFamily="18" charset="0"/>
              </a:rPr>
              <a:t> chưa kịp thời phát hiện, chấn chỉnh các tồn tại trong quá trình tiếp nhận, giải quyết hồ sơ cho người dân.</a:t>
            </a:r>
            <a:endParaRPr lang="en-US" sz="1400">
              <a:latin typeface="Times New Roman" pitchFamily="18" charset="0"/>
              <a:cs typeface="Times New Roman" pitchFamily="18" charset="0"/>
            </a:endParaRPr>
          </a:p>
        </p:txBody>
      </p:sp>
      <p:sp>
        <p:nvSpPr>
          <p:cNvPr id="7" name="Rectangle 6"/>
          <p:cNvSpPr/>
          <p:nvPr/>
        </p:nvSpPr>
        <p:spPr>
          <a:xfrm>
            <a:off x="1902542" y="2690336"/>
            <a:ext cx="7848600" cy="738664"/>
          </a:xfrm>
          <a:prstGeom prst="rect">
            <a:avLst/>
          </a:prstGeom>
          <a:ln w="3175"/>
        </p:spPr>
        <p:style>
          <a:lnRef idx="2">
            <a:schemeClr val="accent3"/>
          </a:lnRef>
          <a:fillRef idx="1">
            <a:schemeClr val="lt1"/>
          </a:fillRef>
          <a:effectRef idx="0">
            <a:schemeClr val="accent3"/>
          </a:effectRef>
          <a:fontRef idx="minor">
            <a:schemeClr val="dk1"/>
          </a:fontRef>
        </p:style>
        <p:txBody>
          <a:bodyPr wrap="square">
            <a:spAutoFit/>
          </a:bodyPr>
          <a:lstStyle/>
          <a:p>
            <a:r>
              <a:rPr lang="en-US" sz="1400">
                <a:solidFill>
                  <a:schemeClr val="dk1"/>
                </a:solidFill>
                <a:latin typeface="Times New Roman" pitchFamily="18" charset="0"/>
                <a:cs typeface="Times New Roman" pitchFamily="18" charset="0"/>
              </a:rPr>
              <a:t>Một bộ phận cán bộ, công chức trực tiếp giải quyết công việc chưa chủ động thích ứng với yêu cầu nhiệm vụ trong giai đoạn sắp xếp, kiện toàn tổ chức bộ máy; kỹ năng giao tiếp, hướng dẫn hồ sơ, kỹ năng ứng dụng công nghệ thông tin và tinh thần phục vụ người dân có mặt còn hạn chế. </a:t>
            </a:r>
          </a:p>
        </p:txBody>
      </p:sp>
      <p:sp>
        <p:nvSpPr>
          <p:cNvPr id="8" name="Rectangle 7"/>
          <p:cNvSpPr/>
          <p:nvPr/>
        </p:nvSpPr>
        <p:spPr>
          <a:xfrm>
            <a:off x="1902542" y="3604736"/>
            <a:ext cx="7848600" cy="738664"/>
          </a:xfrm>
          <a:prstGeom prst="rect">
            <a:avLst/>
          </a:prstGeom>
          <a:ln w="3175"/>
        </p:spPr>
        <p:style>
          <a:lnRef idx="2">
            <a:schemeClr val="accent5"/>
          </a:lnRef>
          <a:fillRef idx="1">
            <a:schemeClr val="lt1"/>
          </a:fillRef>
          <a:effectRef idx="0">
            <a:schemeClr val="accent5"/>
          </a:effectRef>
          <a:fontRef idx="minor">
            <a:schemeClr val="dk1"/>
          </a:fontRef>
        </p:style>
        <p:txBody>
          <a:bodyPr wrap="square">
            <a:spAutoFit/>
          </a:bodyPr>
          <a:lstStyle/>
          <a:p>
            <a:r>
              <a:rPr lang="x-none" sz="1400">
                <a:latin typeface="Times New Roman" pitchFamily="18" charset="0"/>
                <a:cs typeface="Times New Roman" pitchFamily="18" charset="0"/>
              </a:rPr>
              <a:t>Việc thực hiện quy trình tiếp nhận, hướng dẫn, giải quyết hồ sơ thủ tục hành chính ở một số nơi chưa thực sự thống nhất, dẫn đến mức độ hài lòng của người dân đối với các tiêu chí về hướng dẫn hồ sơ, giải quyết đúng quy định, đúng thời hạn giảm so với năm trước.</a:t>
            </a:r>
            <a:endParaRPr lang="en-US" sz="1400">
              <a:latin typeface="Times New Roman" pitchFamily="18" charset="0"/>
              <a:cs typeface="Times New Roman" pitchFamily="18" charset="0"/>
            </a:endParaRPr>
          </a:p>
        </p:txBody>
      </p:sp>
      <p:sp>
        <p:nvSpPr>
          <p:cNvPr id="9" name="Rectangle 8"/>
          <p:cNvSpPr/>
          <p:nvPr/>
        </p:nvSpPr>
        <p:spPr>
          <a:xfrm>
            <a:off x="1905000" y="4442936"/>
            <a:ext cx="7846142" cy="738664"/>
          </a:xfrm>
          <a:prstGeom prst="rect">
            <a:avLst/>
          </a:prstGeom>
          <a:ln w="3175"/>
        </p:spPr>
        <p:style>
          <a:lnRef idx="2">
            <a:schemeClr val="accent4"/>
          </a:lnRef>
          <a:fillRef idx="1">
            <a:schemeClr val="lt1"/>
          </a:fillRef>
          <a:effectRef idx="0">
            <a:schemeClr val="accent4"/>
          </a:effectRef>
          <a:fontRef idx="minor">
            <a:schemeClr val="dk1"/>
          </a:fontRef>
        </p:style>
        <p:txBody>
          <a:bodyPr wrap="square">
            <a:spAutoFit/>
          </a:bodyPr>
          <a:lstStyle/>
          <a:p>
            <a:r>
              <a:rPr lang="en-US" sz="1400">
                <a:latin typeface="Times New Roman" pitchFamily="18" charset="0"/>
                <a:cs typeface="Times New Roman" pitchFamily="18" charset="0"/>
              </a:rPr>
              <a:t>Công tác phối hợp giữa các cơ quan, đơn vị trong giải quyết thủ tục hành chính liên thông có lúc chưa chặt chẽ; vẫn còn tình trạng giải quyết hồ sơ chậm so với quy định, ảnh hưởng đến trải nghiệm và mức độ hài lòng của người dân</a:t>
            </a:r>
          </a:p>
        </p:txBody>
      </p:sp>
      <p:sp>
        <p:nvSpPr>
          <p:cNvPr id="10" name="Rectangle 9"/>
          <p:cNvSpPr/>
          <p:nvPr/>
        </p:nvSpPr>
        <p:spPr>
          <a:xfrm>
            <a:off x="1902542" y="5294293"/>
            <a:ext cx="7848600" cy="954107"/>
          </a:xfrm>
          <a:prstGeom prst="rect">
            <a:avLst/>
          </a:prstGeom>
          <a:ln w="3175"/>
        </p:spPr>
        <p:style>
          <a:lnRef idx="2">
            <a:schemeClr val="accent1"/>
          </a:lnRef>
          <a:fillRef idx="1">
            <a:schemeClr val="lt1"/>
          </a:fillRef>
          <a:effectRef idx="0">
            <a:schemeClr val="accent1"/>
          </a:effectRef>
          <a:fontRef idx="minor">
            <a:schemeClr val="dk1"/>
          </a:fontRef>
        </p:style>
        <p:txBody>
          <a:bodyPr wrap="square">
            <a:spAutoFit/>
          </a:bodyPr>
          <a:lstStyle/>
          <a:p>
            <a:r>
              <a:rPr lang="x-none" sz="1400">
                <a:latin typeface="Times New Roman" pitchFamily="18" charset="0"/>
                <a:cs typeface="Times New Roman" pitchFamily="18" charset="0"/>
              </a:rPr>
              <a:t>Công tác giáo dục đạo đức công vụ, văn hóa công sở và kiểm tra việc chấp hành kỷ luật, kỷ cương hành chính ở một số cơ quan, đơn vị có thời điểm chưa được thực hiện thường xuyên; việc tự kiểm tra, giám sát nội bộ chưa hiệu quả, do đó vẫn còn tình trạng người dân phản ánh về hiện tượng gây phiền hà, sách nhiễu hoặc phải chi thêm chi phí ngoài quy định trong quá trình giải quyết thủ tục hành chính.</a:t>
            </a:r>
            <a:endParaRPr lang="en-US" sz="1400">
              <a:latin typeface="Times New Roman" pitchFamily="18" charset="0"/>
              <a:cs typeface="Times New Roman" pitchFamily="18" charset="0"/>
            </a:endParaRPr>
          </a:p>
        </p:txBody>
      </p:sp>
    </p:spTree>
    <p:extLst>
      <p:ext uri="{BB962C8B-B14F-4D97-AF65-F5344CB8AC3E}">
        <p14:creationId xmlns:p14="http://schemas.microsoft.com/office/powerpoint/2010/main" val="11617561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barn(inVertical)">
                                      <p:cBhvr>
                                        <p:cTn id="20" dur="500"/>
                                        <p:tgtEl>
                                          <p:spTgt spid="7"/>
                                        </p:tgtEl>
                                      </p:cBhvr>
                                    </p:animEffect>
                                  </p:childTnLst>
                                </p:cTn>
                              </p:par>
                              <p:par>
                                <p:cTn id="21" presetID="16" presetClass="entr" presetSubtype="37"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outVertical)">
                                      <p:cBhvr>
                                        <p:cTn id="23" dur="500"/>
                                        <p:tgtEl>
                                          <p:spTgt spid="8"/>
                                        </p:tgtEl>
                                      </p:cBhvr>
                                    </p:animEffect>
                                  </p:childTnLst>
                                </p:cTn>
                              </p:par>
                              <p:par>
                                <p:cTn id="24" presetID="16" presetClass="entr" presetSubtype="37"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barn(outVertical)">
                                      <p:cBhvr>
                                        <p:cTn id="26" dur="500"/>
                                        <p:tgtEl>
                                          <p:spTgt spid="9"/>
                                        </p:tgtEl>
                                      </p:cBhvr>
                                    </p:animEffect>
                                  </p:childTnLst>
                                </p:cTn>
                              </p:par>
                              <p:par>
                                <p:cTn id="27" presetID="16" presetClass="entr" presetSubtype="37"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outVertical)">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1B784A-02F6-4E6C-8F7D-F417795252D4}"/>
              </a:ext>
            </a:extLst>
          </p:cNvPr>
          <p:cNvSpPr txBox="1">
            <a:spLocks/>
          </p:cNvSpPr>
          <p:nvPr/>
        </p:nvSpPr>
        <p:spPr>
          <a:xfrm>
            <a:off x="1"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HÀI LÒNG VỀ SỰ PHỤC VỤ  HÀNH </a:t>
            </a:r>
            <a:r>
              <a:rPr lang="en-US" sz="1800" b="1" smtClean="0">
                <a:solidFill>
                  <a:schemeClr val="tx1"/>
                </a:solidFill>
                <a:latin typeface="Times New Roman" pitchFamily="18" charset="0"/>
                <a:cs typeface="Times New Roman" pitchFamily="18" charset="0"/>
              </a:rPr>
              <a:t>CHÍNH TỈNH </a:t>
            </a:r>
            <a:r>
              <a:rPr lang="en-US" sz="1800" b="1">
                <a:solidFill>
                  <a:schemeClr val="tx1"/>
                </a:solidFill>
                <a:latin typeface="Times New Roman" pitchFamily="18" charset="0"/>
                <a:cs typeface="Times New Roman" pitchFamily="18" charset="0"/>
              </a:rPr>
              <a:t>LAI CHÂU NĂM 2025</a:t>
            </a:r>
            <a:endParaRPr lang="en-US" sz="1800" b="1" dirty="0">
              <a:solidFill>
                <a:schemeClr val="tx1"/>
              </a:solidFill>
              <a:latin typeface="Times New Roman" pitchFamily="18" charset="0"/>
              <a:cs typeface="Times New Roman" pitchFamily="18" charset="0"/>
            </a:endParaRPr>
          </a:p>
        </p:txBody>
      </p:sp>
      <p:sp>
        <p:nvSpPr>
          <p:cNvPr id="3" name="Rectangle 2"/>
          <p:cNvSpPr/>
          <p:nvPr/>
        </p:nvSpPr>
        <p:spPr>
          <a:xfrm>
            <a:off x="1676400" y="762000"/>
            <a:ext cx="5791200" cy="646331"/>
          </a:xfrm>
          <a:prstGeom prst="rect">
            <a:avLst/>
          </a:prstGeom>
          <a:solidFill>
            <a:schemeClr val="accent6">
              <a:lumMod val="20000"/>
              <a:lumOff val="80000"/>
            </a:schemeClr>
          </a:solidFill>
          <a:ln w="3175">
            <a:solidFill>
              <a:schemeClr val="accent6">
                <a:lumMod val="20000"/>
                <a:lumOff val="80000"/>
              </a:schemeClr>
            </a:solidFill>
          </a:ln>
          <a:effectLst>
            <a:glow rad="101600">
              <a:schemeClr val="accent6">
                <a:satMod val="175000"/>
                <a:alpha val="40000"/>
              </a:schemeClr>
            </a:glow>
          </a:effectLst>
          <a:scene3d>
            <a:camera prst="orthographicFront"/>
            <a:lightRig rig="threePt" dir="t"/>
          </a:scene3d>
          <a:sp3d>
            <a:bevelT/>
          </a:sp3d>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b="1" smtClean="0">
                <a:latin typeface="Times New Roman" pitchFamily="18" charset="0"/>
                <a:cs typeface="Times New Roman" pitchFamily="18" charset="0"/>
              </a:rPr>
              <a:t>TRÁCH NHIỆM CỦA CƠ QUAN, ĐỊA PHƯƠNG </a:t>
            </a:r>
          </a:p>
          <a:p>
            <a:pPr algn="ctr"/>
            <a:r>
              <a:rPr lang="en-US" b="1" smtClean="0">
                <a:latin typeface="Times New Roman" pitchFamily="18" charset="0"/>
                <a:cs typeface="Times New Roman" pitchFamily="18" charset="0"/>
              </a:rPr>
              <a:t>ĐỐI VỚI TỒN TẠI, HẠN CHẾ </a:t>
            </a:r>
            <a:endParaRPr lang="en-US" b="1">
              <a:latin typeface="Times New Roman" pitchFamily="18" charset="0"/>
              <a:cs typeface="Times New Roman" pitchFamily="18" charset="0"/>
            </a:endParaRPr>
          </a:p>
        </p:txBody>
      </p:sp>
      <p:sp>
        <p:nvSpPr>
          <p:cNvPr id="24" name="Snip Diagonal Corner Rectangle 23"/>
          <p:cNvSpPr/>
          <p:nvPr/>
        </p:nvSpPr>
        <p:spPr>
          <a:xfrm>
            <a:off x="609600" y="2030360"/>
            <a:ext cx="1524000" cy="1752600"/>
          </a:xfrm>
          <a:prstGeom prst="snip2DiagRect">
            <a:avLst/>
          </a:prstGeom>
          <a:effectLst>
            <a:glow rad="101600">
              <a:schemeClr val="accent3">
                <a:satMod val="175000"/>
                <a:alpha val="40000"/>
              </a:schemeClr>
            </a:glow>
            <a:outerShdw blurRad="40000" dist="20000" dir="5400000" rotWithShape="0">
              <a:srgbClr val="000000">
                <a:alpha val="38000"/>
              </a:srgbClr>
            </a:outerShdw>
          </a:effectLst>
          <a:scene3d>
            <a:camera prst="orthographicFront"/>
            <a:lightRig rig="threePt" dir="t"/>
          </a:scene3d>
          <a:sp3d>
            <a:bevelT/>
          </a:sp3d>
        </p:spPr>
        <p:style>
          <a:lnRef idx="1">
            <a:schemeClr val="accent3"/>
          </a:lnRef>
          <a:fillRef idx="2">
            <a:schemeClr val="accent3"/>
          </a:fillRef>
          <a:effectRef idx="1">
            <a:schemeClr val="accent3"/>
          </a:effectRef>
          <a:fontRef idx="minor">
            <a:schemeClr val="dk1"/>
          </a:fontRef>
        </p:style>
        <p:txBody>
          <a:bodyPr rtlCol="0" anchor="ctr"/>
          <a:lstStyle/>
          <a:p>
            <a:pPr algn="ctr"/>
            <a:r>
              <a:rPr lang="en-US" b="1">
                <a:latin typeface="Times New Roman" pitchFamily="18" charset="0"/>
                <a:cs typeface="Times New Roman" pitchFamily="18" charset="0"/>
              </a:rPr>
              <a:t>Sở Nội vụ</a:t>
            </a:r>
          </a:p>
          <a:p>
            <a:pPr algn="ctr"/>
            <a:endParaRPr lang="en-US" b="1">
              <a:latin typeface="Times New Roman" pitchFamily="18" charset="0"/>
              <a:cs typeface="Times New Roman" pitchFamily="18" charset="0"/>
            </a:endParaRPr>
          </a:p>
        </p:txBody>
      </p:sp>
      <p:sp>
        <p:nvSpPr>
          <p:cNvPr id="25" name="Snip Diagonal Corner Rectangle 24"/>
          <p:cNvSpPr/>
          <p:nvPr/>
        </p:nvSpPr>
        <p:spPr>
          <a:xfrm>
            <a:off x="6567949" y="4336025"/>
            <a:ext cx="1555954" cy="1683775"/>
          </a:xfrm>
          <a:prstGeom prst="snip2DiagRect">
            <a:avLst/>
          </a:prstGeom>
          <a:solidFill>
            <a:srgbClr val="FFC000"/>
          </a:solidFill>
          <a:ln>
            <a:solidFill>
              <a:srgbClr val="FFC000"/>
            </a:solidFill>
          </a:ln>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itchFamily="18" charset="0"/>
                <a:cs typeface="Times New Roman" pitchFamily="18" charset="0"/>
              </a:rPr>
              <a:t>Bưu điện tỉnh Lai Châu</a:t>
            </a:r>
          </a:p>
          <a:p>
            <a:pPr algn="ctr"/>
            <a:endParaRPr lang="en-US" b="1">
              <a:solidFill>
                <a:schemeClr val="tx1"/>
              </a:solidFill>
              <a:latin typeface="Times New Roman" pitchFamily="18" charset="0"/>
              <a:cs typeface="Times New Roman" pitchFamily="18" charset="0"/>
            </a:endParaRPr>
          </a:p>
        </p:txBody>
      </p:sp>
      <p:sp>
        <p:nvSpPr>
          <p:cNvPr id="26" name="Snip Diagonal Corner Rectangle 25"/>
          <p:cNvSpPr/>
          <p:nvPr/>
        </p:nvSpPr>
        <p:spPr>
          <a:xfrm>
            <a:off x="4114800" y="4382729"/>
            <a:ext cx="1462549" cy="1637071"/>
          </a:xfrm>
          <a:prstGeom prst="snip2DiagRect">
            <a:avLst/>
          </a:prstGeom>
          <a:scene3d>
            <a:camera prst="orthographicFront"/>
            <a:lightRig rig="threePt" dir="t"/>
          </a:scene3d>
          <a:sp3d>
            <a:bevelT w="114300" prst="artDeco"/>
          </a:sp3d>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a:solidFill>
                  <a:schemeClr val="tx1"/>
                </a:solidFill>
                <a:latin typeface="Times New Roman" pitchFamily="18" charset="0"/>
                <a:cs typeface="Times New Roman" pitchFamily="18" charset="0"/>
              </a:rPr>
              <a:t>C</a:t>
            </a:r>
            <a:r>
              <a:rPr lang="x-none" b="1">
                <a:solidFill>
                  <a:schemeClr val="tx1"/>
                </a:solidFill>
                <a:latin typeface="Times New Roman" pitchFamily="18" charset="0"/>
                <a:cs typeface="Times New Roman" pitchFamily="18" charset="0"/>
              </a:rPr>
              <a:t>ác </a:t>
            </a:r>
            <a:r>
              <a:rPr lang="en-US" b="1">
                <a:solidFill>
                  <a:schemeClr val="tx1"/>
                </a:solidFill>
                <a:latin typeface="Times New Roman" pitchFamily="18" charset="0"/>
                <a:cs typeface="Times New Roman" pitchFamily="18" charset="0"/>
              </a:rPr>
              <a:t>cơ quan thông tin, truyền thông</a:t>
            </a:r>
            <a:endParaRPr lang="en-US">
              <a:solidFill>
                <a:schemeClr val="tx1"/>
              </a:solidFill>
              <a:latin typeface="Times New Roman" pitchFamily="18" charset="0"/>
              <a:cs typeface="Times New Roman" pitchFamily="18" charset="0"/>
            </a:endParaRPr>
          </a:p>
        </p:txBody>
      </p:sp>
      <p:sp>
        <p:nvSpPr>
          <p:cNvPr id="27" name="Snip Diagonal Corner Rectangle 26"/>
          <p:cNvSpPr/>
          <p:nvPr/>
        </p:nvSpPr>
        <p:spPr>
          <a:xfrm>
            <a:off x="1676400" y="4382729"/>
            <a:ext cx="1447799" cy="1637071"/>
          </a:xfrm>
          <a:prstGeom prst="snip2DiagRect">
            <a:avLst/>
          </a:prstGeom>
          <a:scene3d>
            <a:camera prst="orthographicFront"/>
            <a:lightRig rig="threePt" dir="t"/>
          </a:scene3d>
          <a:sp3d>
            <a:bevelT w="114300" prst="artDeco"/>
          </a:sp3d>
        </p:spPr>
        <p:style>
          <a:lnRef idx="1">
            <a:schemeClr val="accent5"/>
          </a:lnRef>
          <a:fillRef idx="2">
            <a:schemeClr val="accent5"/>
          </a:fillRef>
          <a:effectRef idx="1">
            <a:schemeClr val="accent5"/>
          </a:effectRef>
          <a:fontRef idx="minor">
            <a:schemeClr val="dk1"/>
          </a:fontRef>
        </p:style>
        <p:txBody>
          <a:bodyPr rtlCol="0" anchor="ctr"/>
          <a:lstStyle/>
          <a:p>
            <a:pPr algn="ctr"/>
            <a:r>
              <a:rPr lang="en-US" b="1">
                <a:latin typeface="Times New Roman" pitchFamily="18" charset="0"/>
                <a:cs typeface="Times New Roman" pitchFamily="18" charset="0"/>
              </a:rPr>
              <a:t>Ủy ban MTTQ các cấp</a:t>
            </a:r>
          </a:p>
          <a:p>
            <a:pPr algn="ctr"/>
            <a:endParaRPr lang="en-US" b="1">
              <a:latin typeface="Times New Roman" pitchFamily="18" charset="0"/>
              <a:cs typeface="Times New Roman" pitchFamily="18" charset="0"/>
            </a:endParaRPr>
          </a:p>
        </p:txBody>
      </p:sp>
      <p:sp>
        <p:nvSpPr>
          <p:cNvPr id="28" name="Snip Diagonal Corner Rectangle 27"/>
          <p:cNvSpPr/>
          <p:nvPr/>
        </p:nvSpPr>
        <p:spPr>
          <a:xfrm>
            <a:off x="7332406" y="2113932"/>
            <a:ext cx="1582994" cy="1622325"/>
          </a:xfrm>
          <a:prstGeom prst="snip2DiagRect">
            <a:avLst/>
          </a:prstGeom>
          <a:scene3d>
            <a:camera prst="orthographicFront"/>
            <a:lightRig rig="threePt" dir="t"/>
          </a:scene3d>
          <a:sp3d>
            <a:bevelT w="165100" prst="coolSlant"/>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a:solidFill>
                  <a:schemeClr val="tx1"/>
                </a:solidFill>
                <a:latin typeface="Times New Roman" pitchFamily="18" charset="0"/>
                <a:cs typeface="Times New Roman" pitchFamily="18" charset="0"/>
              </a:rPr>
              <a:t>UBND cấp xã</a:t>
            </a:r>
            <a:endParaRPr lang="en-US">
              <a:solidFill>
                <a:schemeClr val="tx1"/>
              </a:solidFill>
              <a:latin typeface="Times New Roman" pitchFamily="18" charset="0"/>
              <a:cs typeface="Times New Roman" pitchFamily="18" charset="0"/>
            </a:endParaRPr>
          </a:p>
          <a:p>
            <a:pPr algn="ctr"/>
            <a:endParaRPr lang="en-US">
              <a:solidFill>
                <a:schemeClr val="tx1"/>
              </a:solidFill>
              <a:latin typeface="Times New Roman" pitchFamily="18" charset="0"/>
              <a:cs typeface="Times New Roman" pitchFamily="18" charset="0"/>
            </a:endParaRPr>
          </a:p>
        </p:txBody>
      </p:sp>
      <p:sp>
        <p:nvSpPr>
          <p:cNvPr id="29" name="Snip Diagonal Corner Rectangle 28"/>
          <p:cNvSpPr/>
          <p:nvPr/>
        </p:nvSpPr>
        <p:spPr>
          <a:xfrm>
            <a:off x="5105400" y="1983657"/>
            <a:ext cx="1600200" cy="1752600"/>
          </a:xfrm>
          <a:prstGeom prst="snip2DiagRect">
            <a:avLst/>
          </a:prstGeom>
          <a:scene3d>
            <a:camera prst="orthographicFront"/>
            <a:lightRig rig="threePt" dir="t"/>
          </a:scene3d>
          <a:sp3d>
            <a:bevelT w="165100" prst="coolSlant"/>
          </a:sp3d>
        </p:spPr>
        <p:style>
          <a:lnRef idx="1">
            <a:schemeClr val="accent2"/>
          </a:lnRef>
          <a:fillRef idx="2">
            <a:schemeClr val="accent2"/>
          </a:fillRef>
          <a:effectRef idx="1">
            <a:schemeClr val="accent2"/>
          </a:effectRef>
          <a:fontRef idx="minor">
            <a:schemeClr val="dk1"/>
          </a:fontRef>
        </p:style>
        <p:txBody>
          <a:bodyPr rtlCol="0" anchor="ctr"/>
          <a:lstStyle/>
          <a:p>
            <a:pPr algn="ctr"/>
            <a:r>
              <a:rPr lang="en-US" b="1">
                <a:latin typeface="Times New Roman" pitchFamily="18" charset="0"/>
                <a:cs typeface="Times New Roman" pitchFamily="18" charset="0"/>
              </a:rPr>
              <a:t>Các sở, ban, ngành tỉnh</a:t>
            </a:r>
            <a:endParaRPr lang="en-US">
              <a:latin typeface="Times New Roman" pitchFamily="18" charset="0"/>
              <a:cs typeface="Times New Roman" pitchFamily="18" charset="0"/>
            </a:endParaRPr>
          </a:p>
        </p:txBody>
      </p:sp>
      <p:sp>
        <p:nvSpPr>
          <p:cNvPr id="30" name="Snip Diagonal Corner Rectangle 29"/>
          <p:cNvSpPr/>
          <p:nvPr/>
        </p:nvSpPr>
        <p:spPr>
          <a:xfrm>
            <a:off x="2895600" y="2019298"/>
            <a:ext cx="1523999" cy="1763662"/>
          </a:xfrm>
          <a:prstGeom prst="snip2DiagRect">
            <a:avLst/>
          </a:prstGeom>
          <a:solidFill>
            <a:schemeClr val="accent6">
              <a:lumMod val="60000"/>
              <a:lumOff val="40000"/>
            </a:schemeClr>
          </a:solidFill>
          <a:ln>
            <a:solidFill>
              <a:schemeClr val="accent6">
                <a:lumMod val="60000"/>
                <a:lumOff val="40000"/>
              </a:schemeClr>
            </a:solidFill>
          </a:ln>
          <a:effectLst>
            <a:glow rad="101600">
              <a:schemeClr val="accent6">
                <a:satMod val="175000"/>
                <a:alpha val="40000"/>
              </a:schemeClr>
            </a:glo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tx1"/>
                </a:solidFill>
                <a:latin typeface="Times New Roman" pitchFamily="18" charset="0"/>
                <a:cs typeface="Times New Roman" pitchFamily="18" charset="0"/>
              </a:rPr>
              <a:t>Văn phòng UBND tỉnh</a:t>
            </a:r>
          </a:p>
          <a:p>
            <a:pPr algn="ctr"/>
            <a:endParaRPr lang="en-US" b="1">
              <a:solidFill>
                <a:schemeClr val="tx1"/>
              </a:solidFill>
              <a:latin typeface="Times New Roman" pitchFamily="18" charset="0"/>
              <a:cs typeface="Times New Roman" pitchFamily="18" charset="0"/>
            </a:endParaRPr>
          </a:p>
        </p:txBody>
      </p:sp>
      <p:cxnSp>
        <p:nvCxnSpPr>
          <p:cNvPr id="37" name="Straight Connector 36"/>
          <p:cNvCxnSpPr>
            <a:stCxn id="3" idx="1"/>
          </p:cNvCxnSpPr>
          <p:nvPr/>
        </p:nvCxnSpPr>
        <p:spPr>
          <a:xfrm flipH="1" flipV="1">
            <a:off x="1066800" y="1085165"/>
            <a:ext cx="609600" cy="1"/>
          </a:xfrm>
          <a:prstGeom prst="line">
            <a:avLst/>
          </a:prstGeom>
        </p:spPr>
        <p:style>
          <a:lnRef idx="2">
            <a:schemeClr val="accent3"/>
          </a:lnRef>
          <a:fillRef idx="0">
            <a:schemeClr val="accent3"/>
          </a:fillRef>
          <a:effectRef idx="1">
            <a:schemeClr val="accent3"/>
          </a:effectRef>
          <a:fontRef idx="minor">
            <a:schemeClr val="tx1"/>
          </a:fontRef>
        </p:style>
      </p:cxnSp>
      <p:cxnSp>
        <p:nvCxnSpPr>
          <p:cNvPr id="39" name="Straight Arrow Connector 38"/>
          <p:cNvCxnSpPr/>
          <p:nvPr/>
        </p:nvCxnSpPr>
        <p:spPr>
          <a:xfrm>
            <a:off x="1066800" y="1085166"/>
            <a:ext cx="0" cy="898491"/>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41" name="Straight Arrow Connector 40"/>
          <p:cNvCxnSpPr/>
          <p:nvPr/>
        </p:nvCxnSpPr>
        <p:spPr>
          <a:xfrm>
            <a:off x="3505200" y="1408331"/>
            <a:ext cx="0" cy="575326"/>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cxnSp>
        <p:nvCxnSpPr>
          <p:cNvPr id="42" name="Straight Arrow Connector 41"/>
          <p:cNvCxnSpPr/>
          <p:nvPr/>
        </p:nvCxnSpPr>
        <p:spPr>
          <a:xfrm>
            <a:off x="5715000" y="1405874"/>
            <a:ext cx="0" cy="575326"/>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43" name="Straight Connector 42"/>
          <p:cNvCxnSpPr/>
          <p:nvPr/>
        </p:nvCxnSpPr>
        <p:spPr>
          <a:xfrm flipH="1" flipV="1">
            <a:off x="7489722" y="1142999"/>
            <a:ext cx="609600" cy="1"/>
          </a:xfrm>
          <a:prstGeom prst="line">
            <a:avLst/>
          </a:prstGeom>
        </p:spPr>
        <p:style>
          <a:lnRef idx="2">
            <a:schemeClr val="accent3"/>
          </a:lnRef>
          <a:fillRef idx="0">
            <a:schemeClr val="accent3"/>
          </a:fillRef>
          <a:effectRef idx="1">
            <a:schemeClr val="accent3"/>
          </a:effectRef>
          <a:fontRef idx="minor">
            <a:schemeClr val="tx1"/>
          </a:fontRef>
        </p:style>
      </p:cxnSp>
      <p:cxnSp>
        <p:nvCxnSpPr>
          <p:cNvPr id="44" name="Straight Arrow Connector 43"/>
          <p:cNvCxnSpPr/>
          <p:nvPr/>
        </p:nvCxnSpPr>
        <p:spPr>
          <a:xfrm>
            <a:off x="8099322" y="1158909"/>
            <a:ext cx="0" cy="898491"/>
          </a:xfrm>
          <a:prstGeom prst="straightConnector1">
            <a:avLst/>
          </a:prstGeom>
          <a:ln>
            <a:tailEnd type="arrow"/>
          </a:ln>
        </p:spPr>
        <p:style>
          <a:lnRef idx="2">
            <a:schemeClr val="accent3"/>
          </a:lnRef>
          <a:fillRef idx="0">
            <a:schemeClr val="accent3"/>
          </a:fillRef>
          <a:effectRef idx="1">
            <a:schemeClr val="accent3"/>
          </a:effectRef>
          <a:fontRef idx="minor">
            <a:schemeClr val="tx1"/>
          </a:fontRef>
        </p:style>
      </p:cxnSp>
      <p:cxnSp>
        <p:nvCxnSpPr>
          <p:cNvPr id="46" name="Straight Arrow Connector 45"/>
          <p:cNvCxnSpPr/>
          <p:nvPr/>
        </p:nvCxnSpPr>
        <p:spPr>
          <a:xfrm>
            <a:off x="2400299" y="1408331"/>
            <a:ext cx="0" cy="2927694"/>
          </a:xfrm>
          <a:prstGeom prst="straightConnector1">
            <a:avLst/>
          </a:prstGeom>
          <a:ln>
            <a:tailEnd type="arrow"/>
          </a:ln>
        </p:spPr>
        <p:style>
          <a:lnRef idx="2">
            <a:schemeClr val="accent5"/>
          </a:lnRef>
          <a:fillRef idx="0">
            <a:schemeClr val="accent5"/>
          </a:fillRef>
          <a:effectRef idx="1">
            <a:schemeClr val="accent5"/>
          </a:effectRef>
          <a:fontRef idx="minor">
            <a:schemeClr val="tx1"/>
          </a:fontRef>
        </p:style>
      </p:cxnSp>
      <p:cxnSp>
        <p:nvCxnSpPr>
          <p:cNvPr id="47" name="Straight Arrow Connector 46"/>
          <p:cNvCxnSpPr/>
          <p:nvPr/>
        </p:nvCxnSpPr>
        <p:spPr>
          <a:xfrm>
            <a:off x="4800600" y="1415706"/>
            <a:ext cx="0" cy="2927694"/>
          </a:xfrm>
          <a:prstGeom prst="straightConnector1">
            <a:avLst/>
          </a:prstGeom>
          <a:ln>
            <a:solidFill>
              <a:schemeClr val="accent6">
                <a:lumMod val="75000"/>
              </a:schemeClr>
            </a:solidFill>
            <a:tailEnd type="arrow"/>
          </a:ln>
        </p:spPr>
        <p:style>
          <a:lnRef idx="2">
            <a:schemeClr val="accent2"/>
          </a:lnRef>
          <a:fillRef idx="0">
            <a:schemeClr val="accent2"/>
          </a:fillRef>
          <a:effectRef idx="1">
            <a:schemeClr val="accent2"/>
          </a:effectRef>
          <a:fontRef idx="minor">
            <a:schemeClr val="tx1"/>
          </a:fontRef>
        </p:style>
      </p:cxnSp>
      <p:cxnSp>
        <p:nvCxnSpPr>
          <p:cNvPr id="48" name="Straight Arrow Connector 47"/>
          <p:cNvCxnSpPr/>
          <p:nvPr/>
        </p:nvCxnSpPr>
        <p:spPr>
          <a:xfrm>
            <a:off x="7086600" y="1442813"/>
            <a:ext cx="0" cy="2927694"/>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1108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nodeType="clickEffect">
                                  <p:stCondLst>
                                    <p:cond delay="0"/>
                                  </p:stCondLst>
                                  <p:childTnLst>
                                    <p:set>
                                      <p:cBhvr>
                                        <p:cTn id="37" dur="1" fill="hold">
                                          <p:stCondLst>
                                            <p:cond delay="0"/>
                                          </p:stCondLst>
                                        </p:cTn>
                                        <p:tgtEl>
                                          <p:spTgt spid="42"/>
                                        </p:tgtEl>
                                        <p:attrNameLst>
                                          <p:attrName>style.visibility</p:attrName>
                                        </p:attrNameLst>
                                      </p:cBhvr>
                                      <p:to>
                                        <p:strVal val="visible"/>
                                      </p:to>
                                    </p:set>
                                    <p:anim calcmode="lin" valueType="num">
                                      <p:cBhvr>
                                        <p:cTn id="38" dur="500" fill="hold"/>
                                        <p:tgtEl>
                                          <p:spTgt spid="42"/>
                                        </p:tgtEl>
                                        <p:attrNameLst>
                                          <p:attrName>ppt_w</p:attrName>
                                        </p:attrNameLst>
                                      </p:cBhvr>
                                      <p:tavLst>
                                        <p:tav tm="0">
                                          <p:val>
                                            <p:fltVal val="0"/>
                                          </p:val>
                                        </p:tav>
                                        <p:tav tm="100000">
                                          <p:val>
                                            <p:strVal val="#ppt_w"/>
                                          </p:val>
                                        </p:tav>
                                      </p:tavLst>
                                    </p:anim>
                                    <p:anim calcmode="lin" valueType="num">
                                      <p:cBhvr>
                                        <p:cTn id="39" dur="500" fill="hold"/>
                                        <p:tgtEl>
                                          <p:spTgt spid="42"/>
                                        </p:tgtEl>
                                        <p:attrNameLst>
                                          <p:attrName>ppt_h</p:attrName>
                                        </p:attrNameLst>
                                      </p:cBhvr>
                                      <p:tavLst>
                                        <p:tav tm="0">
                                          <p:val>
                                            <p:fltVal val="0"/>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p:cTn id="48" dur="500" fill="hold"/>
                                        <p:tgtEl>
                                          <p:spTgt spid="43"/>
                                        </p:tgtEl>
                                        <p:attrNameLst>
                                          <p:attrName>ppt_w</p:attrName>
                                        </p:attrNameLst>
                                      </p:cBhvr>
                                      <p:tavLst>
                                        <p:tav tm="0">
                                          <p:val>
                                            <p:fltVal val="0"/>
                                          </p:val>
                                        </p:tav>
                                        <p:tav tm="100000">
                                          <p:val>
                                            <p:strVal val="#ppt_w"/>
                                          </p:val>
                                        </p:tav>
                                      </p:tavLst>
                                    </p:anim>
                                    <p:anim calcmode="lin" valueType="num">
                                      <p:cBhvr>
                                        <p:cTn id="49" dur="500" fill="hold"/>
                                        <p:tgtEl>
                                          <p:spTgt spid="43"/>
                                        </p:tgtEl>
                                        <p:attrNameLst>
                                          <p:attrName>ppt_h</p:attrName>
                                        </p:attrNameLst>
                                      </p:cBhvr>
                                      <p:tavLst>
                                        <p:tav tm="0">
                                          <p:val>
                                            <p:fltVal val="0"/>
                                          </p:val>
                                        </p:tav>
                                        <p:tav tm="100000">
                                          <p:val>
                                            <p:strVal val="#ppt_h"/>
                                          </p:val>
                                        </p:tav>
                                      </p:tavLst>
                                    </p:anim>
                                  </p:childTnLst>
                                </p:cTn>
                              </p:par>
                              <p:par>
                                <p:cTn id="50" presetID="23" presetClass="entr" presetSubtype="16" fill="hold" nodeType="withEffect">
                                  <p:stCondLst>
                                    <p:cond delay="0"/>
                                  </p:stCondLst>
                                  <p:childTnLst>
                                    <p:set>
                                      <p:cBhvr>
                                        <p:cTn id="51" dur="1" fill="hold">
                                          <p:stCondLst>
                                            <p:cond delay="0"/>
                                          </p:stCondLst>
                                        </p:cTn>
                                        <p:tgtEl>
                                          <p:spTgt spid="44"/>
                                        </p:tgtEl>
                                        <p:attrNameLst>
                                          <p:attrName>style.visibility</p:attrName>
                                        </p:attrNameLst>
                                      </p:cBhvr>
                                      <p:to>
                                        <p:strVal val="visible"/>
                                      </p:to>
                                    </p:set>
                                    <p:anim calcmode="lin" valueType="num">
                                      <p:cBhvr>
                                        <p:cTn id="52" dur="500" fill="hold"/>
                                        <p:tgtEl>
                                          <p:spTgt spid="44"/>
                                        </p:tgtEl>
                                        <p:attrNameLst>
                                          <p:attrName>ppt_w</p:attrName>
                                        </p:attrNameLst>
                                      </p:cBhvr>
                                      <p:tavLst>
                                        <p:tav tm="0">
                                          <p:val>
                                            <p:fltVal val="0"/>
                                          </p:val>
                                        </p:tav>
                                        <p:tav tm="100000">
                                          <p:val>
                                            <p:strVal val="#ppt_w"/>
                                          </p:val>
                                        </p:tav>
                                      </p:tavLst>
                                    </p:anim>
                                    <p:anim calcmode="lin" valueType="num">
                                      <p:cBhvr>
                                        <p:cTn id="53" dur="500" fill="hold"/>
                                        <p:tgtEl>
                                          <p:spTgt spid="44"/>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p:cTn id="56" dur="500" fill="hold"/>
                                        <p:tgtEl>
                                          <p:spTgt spid="28"/>
                                        </p:tgtEl>
                                        <p:attrNameLst>
                                          <p:attrName>ppt_w</p:attrName>
                                        </p:attrNameLst>
                                      </p:cBhvr>
                                      <p:tavLst>
                                        <p:tav tm="0">
                                          <p:val>
                                            <p:fltVal val="0"/>
                                          </p:val>
                                        </p:tav>
                                        <p:tav tm="100000">
                                          <p:val>
                                            <p:strVal val="#ppt_w"/>
                                          </p:val>
                                        </p:tav>
                                      </p:tavLst>
                                    </p:anim>
                                    <p:anim calcmode="lin" valueType="num">
                                      <p:cBhvr>
                                        <p:cTn id="57"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 calcmode="lin" valueType="num">
                                      <p:cBhvr>
                                        <p:cTn id="62" dur="500" fill="hold"/>
                                        <p:tgtEl>
                                          <p:spTgt spid="46"/>
                                        </p:tgtEl>
                                        <p:attrNameLst>
                                          <p:attrName>ppt_w</p:attrName>
                                        </p:attrNameLst>
                                      </p:cBhvr>
                                      <p:tavLst>
                                        <p:tav tm="0">
                                          <p:val>
                                            <p:fltVal val="0"/>
                                          </p:val>
                                        </p:tav>
                                        <p:tav tm="100000">
                                          <p:val>
                                            <p:strVal val="#ppt_w"/>
                                          </p:val>
                                        </p:tav>
                                      </p:tavLst>
                                    </p:anim>
                                    <p:anim calcmode="lin" valueType="num">
                                      <p:cBhvr>
                                        <p:cTn id="63" dur="500" fill="hold"/>
                                        <p:tgtEl>
                                          <p:spTgt spid="46"/>
                                        </p:tgtEl>
                                        <p:attrNameLst>
                                          <p:attrName>ppt_h</p:attrName>
                                        </p:attrNameLst>
                                      </p:cBhvr>
                                      <p:tavLst>
                                        <p:tav tm="0">
                                          <p:val>
                                            <p:fltVal val="0"/>
                                          </p:val>
                                        </p:tav>
                                        <p:tav tm="100000">
                                          <p:val>
                                            <p:strVal val="#ppt_h"/>
                                          </p:val>
                                        </p:tav>
                                      </p:tavLst>
                                    </p:anim>
                                    <p:animEffect transition="in" filter="fade">
                                      <p:cBhvr>
                                        <p:cTn id="64" dur="500"/>
                                        <p:tgtEl>
                                          <p:spTgt spid="4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500" fill="hold"/>
                                        <p:tgtEl>
                                          <p:spTgt spid="27"/>
                                        </p:tgtEl>
                                        <p:attrNameLst>
                                          <p:attrName>ppt_w</p:attrName>
                                        </p:attrNameLst>
                                      </p:cBhvr>
                                      <p:tavLst>
                                        <p:tav tm="0">
                                          <p:val>
                                            <p:fltVal val="0"/>
                                          </p:val>
                                        </p:tav>
                                        <p:tav tm="100000">
                                          <p:val>
                                            <p:strVal val="#ppt_w"/>
                                          </p:val>
                                        </p:tav>
                                      </p:tavLst>
                                    </p:anim>
                                    <p:anim calcmode="lin" valueType="num">
                                      <p:cBhvr>
                                        <p:cTn id="68" dur="500" fill="hold"/>
                                        <p:tgtEl>
                                          <p:spTgt spid="27"/>
                                        </p:tgtEl>
                                        <p:attrNameLst>
                                          <p:attrName>ppt_h</p:attrName>
                                        </p:attrNameLst>
                                      </p:cBhvr>
                                      <p:tavLst>
                                        <p:tav tm="0">
                                          <p:val>
                                            <p:fltVal val="0"/>
                                          </p:val>
                                        </p:tav>
                                        <p:tav tm="100000">
                                          <p:val>
                                            <p:strVal val="#ppt_h"/>
                                          </p:val>
                                        </p:tav>
                                      </p:tavLst>
                                    </p:anim>
                                    <p:animEffect transition="in" filter="fade">
                                      <p:cBhvr>
                                        <p:cTn id="69" dur="500"/>
                                        <p:tgtEl>
                                          <p:spTgt spid="27"/>
                                        </p:tgtEl>
                                      </p:cBhvr>
                                    </p:animEffect>
                                  </p:childTnLst>
                                </p:cTn>
                              </p:par>
                            </p:childTnLst>
                          </p:cTn>
                        </p:par>
                      </p:childTnLst>
                    </p:cTn>
                  </p:par>
                  <p:par>
                    <p:cTn id="70" fill="hold">
                      <p:stCondLst>
                        <p:cond delay="indefinite"/>
                      </p:stCondLst>
                      <p:childTnLst>
                        <p:par>
                          <p:cTn id="71" fill="hold">
                            <p:stCondLst>
                              <p:cond delay="0"/>
                            </p:stCondLst>
                            <p:childTnLst>
                              <p:par>
                                <p:cTn id="72" presetID="23" presetClass="entr" presetSubtype="16" fill="hold" nodeType="click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p:cTn id="74" dur="500" fill="hold"/>
                                        <p:tgtEl>
                                          <p:spTgt spid="47"/>
                                        </p:tgtEl>
                                        <p:attrNameLst>
                                          <p:attrName>ppt_w</p:attrName>
                                        </p:attrNameLst>
                                      </p:cBhvr>
                                      <p:tavLst>
                                        <p:tav tm="0">
                                          <p:val>
                                            <p:fltVal val="0"/>
                                          </p:val>
                                        </p:tav>
                                        <p:tav tm="100000">
                                          <p:val>
                                            <p:strVal val="#ppt_w"/>
                                          </p:val>
                                        </p:tav>
                                      </p:tavLst>
                                    </p:anim>
                                    <p:anim calcmode="lin" valueType="num">
                                      <p:cBhvr>
                                        <p:cTn id="75" dur="500" fill="hold"/>
                                        <p:tgtEl>
                                          <p:spTgt spid="47"/>
                                        </p:tgtEl>
                                        <p:attrNameLst>
                                          <p:attrName>ppt_h</p:attrName>
                                        </p:attrNameLst>
                                      </p:cBhvr>
                                      <p:tavLst>
                                        <p:tav tm="0">
                                          <p:val>
                                            <p:fltVal val="0"/>
                                          </p:val>
                                        </p:tav>
                                        <p:tav tm="100000">
                                          <p:val>
                                            <p:strVal val="#ppt_h"/>
                                          </p:val>
                                        </p:tav>
                                      </p:tavLst>
                                    </p:anim>
                                  </p:childTnLst>
                                </p:cTn>
                              </p:par>
                              <p:par>
                                <p:cTn id="76" presetID="23" presetClass="entr" presetSubtype="16" fill="hold" grpId="0" nodeType="withEffect">
                                  <p:stCondLst>
                                    <p:cond delay="0"/>
                                  </p:stCondLst>
                                  <p:childTnLst>
                                    <p:set>
                                      <p:cBhvr>
                                        <p:cTn id="77" dur="1" fill="hold">
                                          <p:stCondLst>
                                            <p:cond delay="0"/>
                                          </p:stCondLst>
                                        </p:cTn>
                                        <p:tgtEl>
                                          <p:spTgt spid="26"/>
                                        </p:tgtEl>
                                        <p:attrNameLst>
                                          <p:attrName>style.visibility</p:attrName>
                                        </p:attrNameLst>
                                      </p:cBhvr>
                                      <p:to>
                                        <p:strVal val="visible"/>
                                      </p:to>
                                    </p:set>
                                    <p:anim calcmode="lin" valueType="num">
                                      <p:cBhvr>
                                        <p:cTn id="78" dur="500" fill="hold"/>
                                        <p:tgtEl>
                                          <p:spTgt spid="26"/>
                                        </p:tgtEl>
                                        <p:attrNameLst>
                                          <p:attrName>ppt_w</p:attrName>
                                        </p:attrNameLst>
                                      </p:cBhvr>
                                      <p:tavLst>
                                        <p:tav tm="0">
                                          <p:val>
                                            <p:fltVal val="0"/>
                                          </p:val>
                                        </p:tav>
                                        <p:tav tm="100000">
                                          <p:val>
                                            <p:strVal val="#ppt_w"/>
                                          </p:val>
                                        </p:tav>
                                      </p:tavLst>
                                    </p:anim>
                                    <p:anim calcmode="lin" valueType="num">
                                      <p:cBhvr>
                                        <p:cTn id="79"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23" presetClass="entr" presetSubtype="16" fill="hold" nodeType="click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childTnLst>
                                </p:cTn>
                              </p:par>
                              <p:par>
                                <p:cTn id="86" presetID="23" presetClass="entr" presetSubtype="16"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p:cTn id="88" dur="500" fill="hold"/>
                                        <p:tgtEl>
                                          <p:spTgt spid="25"/>
                                        </p:tgtEl>
                                        <p:attrNameLst>
                                          <p:attrName>ppt_w</p:attrName>
                                        </p:attrNameLst>
                                      </p:cBhvr>
                                      <p:tavLst>
                                        <p:tav tm="0">
                                          <p:val>
                                            <p:fltVal val="0"/>
                                          </p:val>
                                        </p:tav>
                                        <p:tav tm="100000">
                                          <p:val>
                                            <p:strVal val="#ppt_w"/>
                                          </p:val>
                                        </p:tav>
                                      </p:tavLst>
                                    </p:anim>
                                    <p:anim calcmode="lin" valueType="num">
                                      <p:cBhvr>
                                        <p:cTn id="89" dur="500" fill="hold"/>
                                        <p:tgtEl>
                                          <p:spTgt spid="2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animBg="1"/>
      <p:bldP spid="24" grpId="0" animBg="1"/>
      <p:bldP spid="25" grpId="0" animBg="1"/>
      <p:bldP spid="26" grpId="0" animBg="1"/>
      <p:bldP spid="27" grpId="0" animBg="1"/>
      <p:bldP spid="28" grpId="0" animBg="1"/>
      <p:bldP spid="29" grpId="0" animBg="1"/>
      <p:bldP spid="3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506FC930-4E4C-4F63-A171-B238FBC52AEB}"/>
              </a:ext>
            </a:extLst>
          </p:cNvPr>
          <p:cNvSpPr txBox="1"/>
          <p:nvPr/>
        </p:nvSpPr>
        <p:spPr>
          <a:xfrm>
            <a:off x="495300" y="85506"/>
            <a:ext cx="9080500" cy="369332"/>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1800" b="1" spc="-20">
                <a:effectLst/>
                <a:latin typeface="Times New Roman" panose="02020603050405020304" pitchFamily="18" charset="0"/>
                <a:ea typeface="Times New Roman" panose="02020603050405020304" pitchFamily="18" charset="0"/>
              </a:rPr>
              <a:t>MỤC TIÊU, NHIỆM VỤ VÀ GIẢI PHÁP NÂNG CAO CHỈ SỐ SIPAS NĂM </a:t>
            </a:r>
            <a:r>
              <a:rPr lang="en-US" sz="1800" b="1" spc="-20" smtClean="0">
                <a:effectLst/>
                <a:latin typeface="Times New Roman" panose="02020603050405020304" pitchFamily="18" charset="0"/>
                <a:ea typeface="Times New Roman" panose="02020603050405020304" pitchFamily="18" charset="0"/>
              </a:rPr>
              <a:t>2026</a:t>
            </a:r>
            <a:endParaRPr lang="en-US"/>
          </a:p>
        </p:txBody>
      </p:sp>
      <p:sp>
        <p:nvSpPr>
          <p:cNvPr id="7" name="TextBox 6">
            <a:extLst>
              <a:ext uri="{FF2B5EF4-FFF2-40B4-BE49-F238E27FC236}">
                <a16:creationId xmlns:a16="http://schemas.microsoft.com/office/drawing/2014/main" xmlns="" id="{BE43D087-3987-4A41-838E-E39424F95921}"/>
              </a:ext>
            </a:extLst>
          </p:cNvPr>
          <p:cNvSpPr txBox="1"/>
          <p:nvPr/>
        </p:nvSpPr>
        <p:spPr>
          <a:xfrm>
            <a:off x="165099" y="2050142"/>
            <a:ext cx="1072105" cy="2462213"/>
          </a:xfrm>
          <a:prstGeom prst="rect">
            <a:avLst/>
          </a:prstGeom>
          <a:solidFill>
            <a:srgbClr val="FFFF00"/>
          </a:solidFill>
          <a:ln>
            <a:solidFill>
              <a:schemeClr val="tx1">
                <a:lumMod val="50000"/>
                <a:lumOff val="50000"/>
              </a:schemeClr>
            </a:solidFill>
          </a:ln>
        </p:spPr>
        <p:style>
          <a:lnRef idx="0">
            <a:scrgbClr r="0" g="0" b="0"/>
          </a:lnRef>
          <a:fillRef idx="0">
            <a:scrgbClr r="0" g="0" b="0"/>
          </a:fillRef>
          <a:effectRef idx="0">
            <a:scrgbClr r="0" g="0" b="0"/>
          </a:effectRef>
          <a:fontRef idx="minor">
            <a:schemeClr val="lt1"/>
          </a:fontRef>
        </p:style>
        <p:txBody>
          <a:bodyPr wrap="square">
            <a:spAutoFit/>
          </a:bodyPr>
          <a:lstStyle/>
          <a:p>
            <a:pPr algn="ctr"/>
            <a:r>
              <a:rPr lang="en-US" sz="1400">
                <a:solidFill>
                  <a:schemeClr val="tx1"/>
                </a:solidFill>
                <a:latin typeface="Times New Roman" pitchFamily="18" charset="0"/>
                <a:cs typeface="Times New Roman" pitchFamily="18" charset="0"/>
              </a:rPr>
              <a:t>Tiếp tục nâng cao mức độ hài lòng của người dân nói chung</a:t>
            </a:r>
          </a:p>
          <a:p>
            <a:pPr algn="ctr"/>
            <a:r>
              <a:rPr lang="en-US" sz="1400">
                <a:solidFill>
                  <a:schemeClr val="tx1"/>
                </a:solidFill>
                <a:latin typeface="Times New Roman" pitchFamily="18" charset="0"/>
                <a:cs typeface="Times New Roman" pitchFamily="18" charset="0"/>
              </a:rPr>
              <a:t>và chỉ số hài lòng về từng tiêu chí nói riêng </a:t>
            </a:r>
          </a:p>
        </p:txBody>
      </p:sp>
      <p:sp>
        <p:nvSpPr>
          <p:cNvPr id="9" name="TextBox 8">
            <a:extLst>
              <a:ext uri="{FF2B5EF4-FFF2-40B4-BE49-F238E27FC236}">
                <a16:creationId xmlns:a16="http://schemas.microsoft.com/office/drawing/2014/main" xmlns="" id="{522135DD-6B34-45FD-9BAC-9A45D8D0977B}"/>
              </a:ext>
            </a:extLst>
          </p:cNvPr>
          <p:cNvSpPr txBox="1"/>
          <p:nvPr/>
        </p:nvSpPr>
        <p:spPr>
          <a:xfrm>
            <a:off x="1397001" y="1937161"/>
            <a:ext cx="1193799" cy="310854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1400">
                <a:effectLst/>
                <a:latin typeface="Times New Roman" panose="02020603050405020304" pitchFamily="18" charset="0"/>
                <a:ea typeface="TimesNewRomanPSMT"/>
              </a:rPr>
              <a:t>Tiếp tục triển khai hiệu quả công tác cải cách hành chính nhất là cải cách thủ tục hành chính. Nâng cao trách nhiệm người đứng đầu các cơ quan, đơn vị, địa phương</a:t>
            </a:r>
            <a:r>
              <a:rPr lang="en-US" sz="1400">
                <a:effectLst/>
                <a:latin typeface="Times New Roman" panose="02020603050405020304" pitchFamily="18" charset="0"/>
                <a:ea typeface="Times New Roman" panose="02020603050405020304" pitchFamily="18" charset="0"/>
              </a:rPr>
              <a:t> </a:t>
            </a:r>
            <a:endParaRPr lang="en-US" sz="1400"/>
          </a:p>
        </p:txBody>
      </p:sp>
      <p:sp>
        <p:nvSpPr>
          <p:cNvPr id="11" name="TextBox 10">
            <a:extLst>
              <a:ext uri="{FF2B5EF4-FFF2-40B4-BE49-F238E27FC236}">
                <a16:creationId xmlns:a16="http://schemas.microsoft.com/office/drawing/2014/main" xmlns="" id="{C2BA1659-F51A-4472-8CC8-17C71FCE8334}"/>
              </a:ext>
            </a:extLst>
          </p:cNvPr>
          <p:cNvSpPr txBox="1"/>
          <p:nvPr/>
        </p:nvSpPr>
        <p:spPr>
          <a:xfrm>
            <a:off x="3124200" y="555649"/>
            <a:ext cx="5960800" cy="369332"/>
          </a:xfrm>
          <a:prstGeom prst="rect">
            <a:avLst/>
          </a:prstGeom>
          <a:solidFill>
            <a:schemeClr val="accent2">
              <a:lumMod val="20000"/>
              <a:lumOff val="80000"/>
            </a:schemeClr>
          </a:solidFill>
        </p:spPr>
        <p:txBody>
          <a:bodyPr wrap="square">
            <a:spAutoFit/>
          </a:bodyPr>
          <a:lstStyle/>
          <a:p>
            <a:pPr algn="ctr"/>
            <a:r>
              <a:rPr lang="en-US" sz="1800" b="1" spc="-20" dirty="0" err="1">
                <a:effectLst/>
                <a:latin typeface="Times New Roman" panose="02020603050405020304" pitchFamily="18" charset="0"/>
                <a:ea typeface="Times New Roman" panose="02020603050405020304" pitchFamily="18" charset="0"/>
              </a:rPr>
              <a:t>Nhiệm</a:t>
            </a:r>
            <a:r>
              <a:rPr lang="en-US" sz="1800" b="1" spc="-20" dirty="0">
                <a:effectLst/>
                <a:latin typeface="Times New Roman" panose="02020603050405020304" pitchFamily="18" charset="0"/>
                <a:ea typeface="Times New Roman" panose="02020603050405020304" pitchFamily="18" charset="0"/>
              </a:rPr>
              <a:t> </a:t>
            </a:r>
            <a:r>
              <a:rPr lang="en-US" sz="1800" b="1" spc="-20" dirty="0" err="1">
                <a:effectLst/>
                <a:latin typeface="Times New Roman" panose="02020603050405020304" pitchFamily="18" charset="0"/>
                <a:ea typeface="Times New Roman" panose="02020603050405020304" pitchFamily="18" charset="0"/>
              </a:rPr>
              <a:t>vụ</a:t>
            </a:r>
            <a:r>
              <a:rPr lang="en-US" sz="1800" b="1" spc="-20" dirty="0">
                <a:effectLst/>
                <a:latin typeface="Times New Roman" panose="02020603050405020304" pitchFamily="18" charset="0"/>
                <a:ea typeface="Times New Roman" panose="02020603050405020304" pitchFamily="18" charset="0"/>
              </a:rPr>
              <a:t> </a:t>
            </a:r>
            <a:r>
              <a:rPr lang="en-US" sz="1800" b="1" spc="-20" dirty="0" err="1">
                <a:effectLst/>
                <a:latin typeface="Times New Roman" panose="02020603050405020304" pitchFamily="18" charset="0"/>
                <a:ea typeface="Times New Roman" panose="02020603050405020304" pitchFamily="18" charset="0"/>
              </a:rPr>
              <a:t>và</a:t>
            </a:r>
            <a:r>
              <a:rPr lang="en-US" sz="1800" b="1" spc="-20" dirty="0">
                <a:effectLst/>
                <a:latin typeface="Times New Roman" panose="02020603050405020304" pitchFamily="18" charset="0"/>
                <a:ea typeface="Times New Roman" panose="02020603050405020304" pitchFamily="18" charset="0"/>
              </a:rPr>
              <a:t> </a:t>
            </a:r>
            <a:r>
              <a:rPr lang="en-US" sz="1800" b="1" spc="-20" dirty="0" err="1">
                <a:effectLst/>
                <a:latin typeface="Times New Roman" panose="02020603050405020304" pitchFamily="18" charset="0"/>
                <a:ea typeface="Times New Roman" panose="02020603050405020304" pitchFamily="18" charset="0"/>
              </a:rPr>
              <a:t>giải</a:t>
            </a:r>
            <a:r>
              <a:rPr lang="en-US" sz="1800" b="1" spc="-20" dirty="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pháp</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các</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cơ</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quan</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đơn</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vị</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địa</a:t>
            </a:r>
            <a:r>
              <a:rPr lang="en-US" sz="1800" b="1" spc="-20" dirty="0" smtClean="0">
                <a:effectLst/>
                <a:latin typeface="Times New Roman" panose="02020603050405020304" pitchFamily="18" charset="0"/>
                <a:ea typeface="Times New Roman" panose="02020603050405020304" pitchFamily="18" charset="0"/>
              </a:rPr>
              <a:t> </a:t>
            </a:r>
            <a:r>
              <a:rPr lang="en-US" sz="1800" b="1" spc="-20" dirty="0" err="1" smtClean="0">
                <a:effectLst/>
                <a:latin typeface="Times New Roman" panose="02020603050405020304" pitchFamily="18" charset="0"/>
                <a:ea typeface="Times New Roman" panose="02020603050405020304" pitchFamily="18" charset="0"/>
              </a:rPr>
              <a:t>phương</a:t>
            </a:r>
            <a:r>
              <a:rPr lang="en-US" sz="1800" b="1" spc="-20" dirty="0" smtClean="0">
                <a:effectLst/>
                <a:latin typeface="Times New Roman" panose="02020603050405020304" pitchFamily="18" charset="0"/>
                <a:ea typeface="Times New Roman" panose="02020603050405020304" pitchFamily="18" charset="0"/>
              </a:rPr>
              <a:t> </a:t>
            </a:r>
            <a:endParaRPr lang="en-US" dirty="0"/>
          </a:p>
        </p:txBody>
      </p:sp>
      <p:sp>
        <p:nvSpPr>
          <p:cNvPr id="13" name="TextBox 12">
            <a:extLst>
              <a:ext uri="{FF2B5EF4-FFF2-40B4-BE49-F238E27FC236}">
                <a16:creationId xmlns:a16="http://schemas.microsoft.com/office/drawing/2014/main" xmlns="" id="{5BE7C7C1-56AD-47D5-AD6E-6386BD511A9A}"/>
              </a:ext>
            </a:extLst>
          </p:cNvPr>
          <p:cNvSpPr txBox="1"/>
          <p:nvPr/>
        </p:nvSpPr>
        <p:spPr>
          <a:xfrm>
            <a:off x="123301" y="879328"/>
            <a:ext cx="1155700" cy="323165"/>
          </a:xfrm>
          <a:prstGeom prst="rect">
            <a:avLst/>
          </a:prstGeom>
          <a:solidFill>
            <a:schemeClr val="accent3">
              <a:lumMod val="20000"/>
              <a:lumOff val="80000"/>
            </a:schemeClr>
          </a:solidFill>
        </p:spPr>
        <p:txBody>
          <a:bodyPr wrap="square">
            <a:spAutoFit/>
          </a:bodyPr>
          <a:lstStyle/>
          <a:p>
            <a:pPr algn="just">
              <a:lnSpc>
                <a:spcPts val="1800"/>
              </a:lnSpc>
              <a:spcBef>
                <a:spcPts val="600"/>
              </a:spcBef>
              <a:spcAft>
                <a:spcPts val="600"/>
              </a:spcAft>
            </a:pPr>
            <a:r>
              <a:rPr lang="en-US" sz="1800" b="1" spc="-2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rPr>
              <a:t>Mục tiêu </a:t>
            </a:r>
            <a:endParaRPr lang="en-US" sz="1800">
              <a:solidFill>
                <a:srgbClr val="0000FF"/>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xmlns="" id="{DE8A0D48-E75B-489B-8C0A-20309B439C64}"/>
              </a:ext>
            </a:extLst>
          </p:cNvPr>
          <p:cNvSpPr txBox="1"/>
          <p:nvPr/>
        </p:nvSpPr>
        <p:spPr>
          <a:xfrm>
            <a:off x="4197350" y="1962815"/>
            <a:ext cx="1136650"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en-US" sz="1400">
                <a:latin typeface="Times New Roman" pitchFamily="18" charset="0"/>
                <a:cs typeface="Times New Roman" pitchFamily="18" charset="0"/>
              </a:rPr>
              <a:t>Đẩy mạnh công tác tuyên truyền, hướng dẫn người dân tham gia góp ý xây dựng chính sách, sử dụng dịch vụ công trực tuyến và các nền tảng số</a:t>
            </a:r>
          </a:p>
        </p:txBody>
      </p:sp>
      <p:sp>
        <p:nvSpPr>
          <p:cNvPr id="17" name="TextBox 16">
            <a:extLst>
              <a:ext uri="{FF2B5EF4-FFF2-40B4-BE49-F238E27FC236}">
                <a16:creationId xmlns:a16="http://schemas.microsoft.com/office/drawing/2014/main" xmlns="" id="{41913856-6B73-4BD3-99C4-472EAA42C4F5}"/>
              </a:ext>
            </a:extLst>
          </p:cNvPr>
          <p:cNvSpPr txBox="1"/>
          <p:nvPr/>
        </p:nvSpPr>
        <p:spPr>
          <a:xfrm>
            <a:off x="7073900" y="1947800"/>
            <a:ext cx="1155700"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ctr"/>
            <a:r>
              <a:rPr lang="en-US" sz="1400">
                <a:latin typeface="Times New Roman" pitchFamily="18" charset="0"/>
                <a:cs typeface="Times New Roman" pitchFamily="18" charset="0"/>
              </a:rPr>
              <a:t>Tăng cường kỷ luật, kỷ cương hành chính; thường xuyên kiểm tra, giám sát việc thực thi công vụ của cán bộ, công chức, viên chức</a:t>
            </a:r>
          </a:p>
        </p:txBody>
      </p:sp>
      <p:sp>
        <p:nvSpPr>
          <p:cNvPr id="19" name="TextBox 18">
            <a:extLst>
              <a:ext uri="{FF2B5EF4-FFF2-40B4-BE49-F238E27FC236}">
                <a16:creationId xmlns:a16="http://schemas.microsoft.com/office/drawing/2014/main" xmlns="" id="{FB62FAA3-ED21-487D-A671-80E3D5B2CEAB}"/>
              </a:ext>
            </a:extLst>
          </p:cNvPr>
          <p:cNvSpPr txBox="1"/>
          <p:nvPr/>
        </p:nvSpPr>
        <p:spPr>
          <a:xfrm>
            <a:off x="8568800" y="1944421"/>
            <a:ext cx="1032400" cy="331366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lnSpc>
                <a:spcPts val="1800"/>
              </a:lnSpc>
              <a:spcBef>
                <a:spcPts val="600"/>
              </a:spcBef>
              <a:spcAft>
                <a:spcPts val="600"/>
              </a:spcAft>
            </a:pPr>
            <a:r>
              <a:rPr lang="en-US" sz="1400">
                <a:latin typeface="Times New Roman" pitchFamily="18" charset="0"/>
                <a:cs typeface="Times New Roman" pitchFamily="18" charset="0"/>
              </a:rPr>
              <a:t>Tăng cường công tác tuyên truyền, nâng cao nhận thức của người dân về mục đích, ý nghĩa và vai trò của việc tham gia khảo sát SIPAS</a:t>
            </a:r>
            <a:endParaRPr lang="en-US" sz="1400" i="1">
              <a:solidFill>
                <a:schemeClr val="tx1"/>
              </a:solidFill>
              <a:effectLst/>
              <a:latin typeface="Times New Roman" pitchFamily="18" charset="0"/>
              <a:ea typeface="Times New Roman" panose="02020603050405020304" pitchFamily="18" charset="0"/>
              <a:cs typeface="Times New Roman" pitchFamily="18" charset="0"/>
            </a:endParaRPr>
          </a:p>
        </p:txBody>
      </p:sp>
      <p:cxnSp>
        <p:nvCxnSpPr>
          <p:cNvPr id="25" name="Straight Connector 24">
            <a:extLst>
              <a:ext uri="{FF2B5EF4-FFF2-40B4-BE49-F238E27FC236}">
                <a16:creationId xmlns:a16="http://schemas.microsoft.com/office/drawing/2014/main" xmlns="" id="{53263FBF-7218-4315-B0E2-EB0698D29CE4}"/>
              </a:ext>
            </a:extLst>
          </p:cNvPr>
          <p:cNvCxnSpPr>
            <a:stCxn id="13" idx="2"/>
            <a:endCxn id="7" idx="0"/>
          </p:cNvCxnSpPr>
          <p:nvPr/>
        </p:nvCxnSpPr>
        <p:spPr>
          <a:xfrm>
            <a:off x="701151" y="1202493"/>
            <a:ext cx="1" cy="847649"/>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1CD43C5C-9DFF-45D5-B1C1-ACF141F9EF1F}"/>
              </a:ext>
            </a:extLst>
          </p:cNvPr>
          <p:cNvCxnSpPr/>
          <p:nvPr/>
        </p:nvCxnSpPr>
        <p:spPr>
          <a:xfrm>
            <a:off x="6232000" y="879328"/>
            <a:ext cx="0" cy="3967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xmlns="" id="{20EA1F23-FED1-4666-8C2C-11BB646290E7}"/>
              </a:ext>
            </a:extLst>
          </p:cNvPr>
          <p:cNvCxnSpPr>
            <a:cxnSpLocks/>
          </p:cNvCxnSpPr>
          <p:nvPr/>
        </p:nvCxnSpPr>
        <p:spPr>
          <a:xfrm>
            <a:off x="1803400" y="1276105"/>
            <a:ext cx="72199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xmlns="" id="{900A3B1C-B8D8-4E64-87FF-301D850AB3CE}"/>
              </a:ext>
            </a:extLst>
          </p:cNvPr>
          <p:cNvCxnSpPr/>
          <p:nvPr/>
        </p:nvCxnSpPr>
        <p:spPr>
          <a:xfrm>
            <a:off x="1892300" y="1276105"/>
            <a:ext cx="0" cy="65010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xmlns="" id="{F2F40E39-D35E-4987-9DD9-4CF4BEEBB24D}"/>
              </a:ext>
            </a:extLst>
          </p:cNvPr>
          <p:cNvCxnSpPr/>
          <p:nvPr/>
        </p:nvCxnSpPr>
        <p:spPr>
          <a:xfrm>
            <a:off x="4692650" y="1276105"/>
            <a:ext cx="0" cy="6428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xmlns="" id="{19F0C51D-C9F5-4AEC-AF44-C24E11CE9C35}"/>
              </a:ext>
            </a:extLst>
          </p:cNvPr>
          <p:cNvCxnSpPr/>
          <p:nvPr/>
        </p:nvCxnSpPr>
        <p:spPr>
          <a:xfrm>
            <a:off x="7613053" y="1295401"/>
            <a:ext cx="0" cy="59139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xmlns="" id="{43B7FBFC-67D3-45E3-82D5-82BBA2B28B5A}"/>
              </a:ext>
            </a:extLst>
          </p:cNvPr>
          <p:cNvCxnSpPr/>
          <p:nvPr/>
        </p:nvCxnSpPr>
        <p:spPr>
          <a:xfrm>
            <a:off x="9023350" y="1295401"/>
            <a:ext cx="0" cy="6418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Rectangle 1"/>
          <p:cNvSpPr/>
          <p:nvPr/>
        </p:nvSpPr>
        <p:spPr>
          <a:xfrm>
            <a:off x="2787650" y="1905000"/>
            <a:ext cx="1250950" cy="3323987"/>
          </a:xfrm>
          <a:prstGeom prst="rect">
            <a:avLst/>
          </a:prstGeom>
          <a:ln w="3175"/>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n-US" sz="1400">
                <a:latin typeface="Times New Roman" pitchFamily="18" charset="0"/>
                <a:cs typeface="Times New Roman" pitchFamily="18" charset="0"/>
              </a:rPr>
              <a:t>Tập trung rà soát, khắc phục các tiêu chí, tiêu chí thành phần có mức độ hài lòng thấp hoặc giảm mạnh so với năm 2025; xây dựng kế hoạch cụ thể để cải thiện chất lượng phục vụ người dân</a:t>
            </a:r>
          </a:p>
        </p:txBody>
      </p:sp>
      <p:cxnSp>
        <p:nvCxnSpPr>
          <p:cNvPr id="22" name="Straight Arrow Connector 21">
            <a:extLst>
              <a:ext uri="{FF2B5EF4-FFF2-40B4-BE49-F238E27FC236}">
                <a16:creationId xmlns:a16="http://schemas.microsoft.com/office/drawing/2014/main" xmlns="" id="{900A3B1C-B8D8-4E64-87FF-301D850AB3CE}"/>
              </a:ext>
            </a:extLst>
          </p:cNvPr>
          <p:cNvCxnSpPr/>
          <p:nvPr/>
        </p:nvCxnSpPr>
        <p:spPr>
          <a:xfrm>
            <a:off x="3312951" y="1276105"/>
            <a:ext cx="0" cy="63189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Rectangle 3"/>
          <p:cNvSpPr/>
          <p:nvPr/>
        </p:nvSpPr>
        <p:spPr>
          <a:xfrm>
            <a:off x="5575300" y="1986926"/>
            <a:ext cx="1130300" cy="2462213"/>
          </a:xfrm>
          <a:prstGeom prst="rect">
            <a:avLst/>
          </a:prstGeom>
          <a:solidFill>
            <a:schemeClr val="accent6">
              <a:lumMod val="20000"/>
              <a:lumOff val="80000"/>
            </a:schemeClr>
          </a:solidFill>
          <a:ln w="3175"/>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1400">
                <a:latin typeface="Times New Roman" pitchFamily="18" charset="0"/>
                <a:cs typeface="Times New Roman" pitchFamily="18" charset="0"/>
              </a:rPr>
              <a:t>Quan tâm đầu tư, nâng cấp cơ sở vật chất, trang thiết bị, hạ tầng công nghệ thông tin tại Trung tâm Phục vụ hành chính công cấp xã</a:t>
            </a:r>
            <a:endParaRPr lang="en-US" sz="1400" i="1">
              <a:latin typeface="Times New Roman" pitchFamily="18" charset="0"/>
              <a:cs typeface="Times New Roman" pitchFamily="18" charset="0"/>
            </a:endParaRPr>
          </a:p>
        </p:txBody>
      </p:sp>
      <p:cxnSp>
        <p:nvCxnSpPr>
          <p:cNvPr id="26" name="Straight Arrow Connector 25">
            <a:extLst>
              <a:ext uri="{FF2B5EF4-FFF2-40B4-BE49-F238E27FC236}">
                <a16:creationId xmlns:a16="http://schemas.microsoft.com/office/drawing/2014/main" xmlns="" id="{F2F40E39-D35E-4987-9DD9-4CF4BEEBB24D}"/>
              </a:ext>
            </a:extLst>
          </p:cNvPr>
          <p:cNvCxnSpPr/>
          <p:nvPr/>
        </p:nvCxnSpPr>
        <p:spPr>
          <a:xfrm>
            <a:off x="6140450" y="1295401"/>
            <a:ext cx="0" cy="64902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9158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1000"/>
                                        <p:tgtEl>
                                          <p:spTgt spid="11"/>
                                        </p:tgtEl>
                                      </p:cBhvr>
                                    </p:animEffect>
                                    <p:anim calcmode="lin" valueType="num">
                                      <p:cBhvr>
                                        <p:cTn id="21" dur="1000" fill="hold"/>
                                        <p:tgtEl>
                                          <p:spTgt spid="11"/>
                                        </p:tgtEl>
                                        <p:attrNameLst>
                                          <p:attrName>ppt_x</p:attrName>
                                        </p:attrNameLst>
                                      </p:cBhvr>
                                      <p:tavLst>
                                        <p:tav tm="0">
                                          <p:val>
                                            <p:strVal val="#ppt_x"/>
                                          </p:val>
                                        </p:tav>
                                        <p:tav tm="100000">
                                          <p:val>
                                            <p:strVal val="#ppt_x"/>
                                          </p:val>
                                        </p:tav>
                                      </p:tavLst>
                                    </p:anim>
                                    <p:anim calcmode="lin" valueType="num">
                                      <p:cBhvr>
                                        <p:cTn id="22" dur="1000" fill="hold"/>
                                        <p:tgtEl>
                                          <p:spTgt spid="11"/>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down)">
                                      <p:cBhvr>
                                        <p:cTn id="37" dur="500"/>
                                        <p:tgtEl>
                                          <p:spTgt spid="34"/>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down)">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barn(inVertical)">
                                      <p:cBhvr>
                                        <p:cTn id="45" dur="500"/>
                                        <p:tgtEl>
                                          <p:spTgt spid="22"/>
                                        </p:tgtEl>
                                      </p:cBhvr>
                                    </p:animEffect>
                                  </p:childTnLst>
                                </p:cTn>
                              </p:par>
                              <p:par>
                                <p:cTn id="46" presetID="16" presetClass="entr" presetSubtype="21" fill="hold" grpId="0" nodeType="with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barn(inVertical)">
                                      <p:cBhvr>
                                        <p:cTn id="48" dur="500"/>
                                        <p:tgtEl>
                                          <p:spTgt spid="2"/>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nodeType="click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barn(inVertical)">
                                      <p:cBhvr>
                                        <p:cTn id="53" dur="500"/>
                                        <p:tgtEl>
                                          <p:spTgt spid="35"/>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barn(inVertical)">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16" presetClass="entr" presetSubtype="21"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barn(inVertical)">
                                      <p:cBhvr>
                                        <p:cTn id="61" dur="500"/>
                                        <p:tgtEl>
                                          <p:spTgt spid="26"/>
                                        </p:tgtEl>
                                      </p:cBhvr>
                                    </p:animEffect>
                                  </p:childTnLst>
                                </p:cTn>
                              </p:par>
                              <p:par>
                                <p:cTn id="62" presetID="16" presetClass="entr" presetSubtype="21"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barn(inVertical)">
                                      <p:cBhvr>
                                        <p:cTn id="64" dur="500"/>
                                        <p:tgtEl>
                                          <p:spTgt spid="4"/>
                                        </p:tgtEl>
                                      </p:cBhvr>
                                    </p:animEffect>
                                  </p:childTnLst>
                                </p:cTn>
                              </p:par>
                            </p:childTnLst>
                          </p:cTn>
                        </p:par>
                      </p:childTnLst>
                    </p:cTn>
                  </p:par>
                  <p:par>
                    <p:cTn id="65" fill="hold">
                      <p:stCondLst>
                        <p:cond delay="indefinite"/>
                      </p:stCondLst>
                      <p:childTnLst>
                        <p:par>
                          <p:cTn id="66" fill="hold">
                            <p:stCondLst>
                              <p:cond delay="0"/>
                            </p:stCondLst>
                            <p:childTnLst>
                              <p:par>
                                <p:cTn id="67" presetID="16" presetClass="entr" presetSubtype="21" fill="hold" nodeType="click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barn(inVertical)">
                                      <p:cBhvr>
                                        <p:cTn id="69" dur="500"/>
                                        <p:tgtEl>
                                          <p:spTgt spid="37"/>
                                        </p:tgtEl>
                                      </p:cBhvr>
                                    </p:animEffect>
                                  </p:childTnLst>
                                </p:cTn>
                              </p:par>
                              <p:par>
                                <p:cTn id="70" presetID="16" presetClass="entr" presetSubtype="21" fill="hold" grpId="0"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barn(inVertical)">
                                      <p:cBhvr>
                                        <p:cTn id="72" dur="500"/>
                                        <p:tgtEl>
                                          <p:spTgt spid="17"/>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barn(inVertical)">
                                      <p:cBhvr>
                                        <p:cTn id="77" dur="500"/>
                                        <p:tgtEl>
                                          <p:spTgt spid="38"/>
                                        </p:tgtEl>
                                      </p:cBhvr>
                                    </p:animEffect>
                                  </p:childTnLst>
                                </p:cTn>
                              </p:par>
                              <p:par>
                                <p:cTn id="78" presetID="16" presetClass="entr" presetSubtype="21" fill="hold" grpId="0" nodeType="with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barn(inVertical)">
                                      <p:cBhvr>
                                        <p:cTn id="8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P spid="15" grpId="0" animBg="1"/>
      <p:bldP spid="17" grpId="0" animBg="1"/>
      <p:bldP spid="19" grpId="0" animBg="1"/>
      <p:bldP spid="2" grpId="0" animBg="1"/>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xmlns="" id="{506FC930-4E4C-4F63-A171-B238FBC52AEB}"/>
              </a:ext>
            </a:extLst>
          </p:cNvPr>
          <p:cNvSpPr txBox="1"/>
          <p:nvPr/>
        </p:nvSpPr>
        <p:spPr>
          <a:xfrm>
            <a:off x="495300" y="85507"/>
            <a:ext cx="90805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ctr"/>
            <a:r>
              <a:rPr lang="en-US" sz="1400" b="1" spc="-20">
                <a:effectLst/>
                <a:latin typeface="Times New Roman" pitchFamily="18" charset="0"/>
                <a:ea typeface="Times New Roman" pitchFamily="18" charset="0"/>
                <a:cs typeface="Times New Roman" pitchFamily="18" charset="0"/>
              </a:rPr>
              <a:t>MỤC TIÊU, NHIỆM VỤ VÀ GIẢI PHÁP NÂNG CAO CHỈ SỐ SIPAS NĂM 2025</a:t>
            </a:r>
            <a:endParaRPr lang="en-US" sz="1400">
              <a:latin typeface="Times New Roman" pitchFamily="18" charset="0"/>
              <a:cs typeface="Times New Roman" pitchFamily="18" charset="0"/>
            </a:endParaRPr>
          </a:p>
        </p:txBody>
      </p:sp>
      <p:sp>
        <p:nvSpPr>
          <p:cNvPr id="5" name="Rectangle 4"/>
          <p:cNvSpPr/>
          <p:nvPr/>
        </p:nvSpPr>
        <p:spPr>
          <a:xfrm>
            <a:off x="82550" y="838201"/>
            <a:ext cx="4647381" cy="286232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just"/>
            <a:r>
              <a:rPr lang="x-none" sz="1500" b="1">
                <a:latin typeface="Times New Roman" pitchFamily="18" charset="0"/>
                <a:cs typeface="Times New Roman" pitchFamily="18" charset="0"/>
              </a:rPr>
              <a:t>Đối với </a:t>
            </a:r>
            <a:r>
              <a:rPr lang="en-US" sz="1500" b="1">
                <a:latin typeface="Times New Roman" pitchFamily="18" charset="0"/>
                <a:cs typeface="Times New Roman" pitchFamily="18" charset="0"/>
              </a:rPr>
              <a:t>Sở Nội vụ</a:t>
            </a:r>
            <a:endParaRPr lang="en-US" sz="1500">
              <a:latin typeface="Times New Roman" pitchFamily="18" charset="0"/>
              <a:cs typeface="Times New Roman" pitchFamily="18" charset="0"/>
            </a:endParaRPr>
          </a:p>
          <a:p>
            <a:pPr algn="just"/>
            <a:r>
              <a:rPr lang="en-US" sz="1500" smtClean="0">
                <a:latin typeface="Times New Roman" pitchFamily="18" charset="0"/>
                <a:cs typeface="Times New Roman" pitchFamily="18" charset="0"/>
              </a:rPr>
              <a:t>- Tham </a:t>
            </a:r>
            <a:r>
              <a:rPr lang="en-US" sz="1500">
                <a:latin typeface="Times New Roman" pitchFamily="18" charset="0"/>
                <a:cs typeface="Times New Roman" pitchFamily="18" charset="0"/>
              </a:rPr>
              <a:t>mưu UBND tỉnh ban </a:t>
            </a:r>
            <a:r>
              <a:rPr lang="en-US" sz="1500" smtClean="0">
                <a:latin typeface="Times New Roman" pitchFamily="18" charset="0"/>
                <a:cs typeface="Times New Roman" pitchFamily="18" charset="0"/>
              </a:rPr>
              <a:t>hành: </a:t>
            </a:r>
            <a:r>
              <a:rPr lang="en-US" sz="1500">
                <a:latin typeface="Times New Roman" pitchFamily="18" charset="0"/>
                <a:cs typeface="Times New Roman" pitchFamily="18" charset="0"/>
              </a:rPr>
              <a:t>Kế hoạch </a:t>
            </a:r>
            <a:r>
              <a:rPr lang="x-none" sz="1500">
                <a:latin typeface="Times New Roman" pitchFamily="18" charset="0"/>
                <a:cs typeface="Times New Roman" pitchFamily="18" charset="0"/>
              </a:rPr>
              <a:t>cải thiện</a:t>
            </a:r>
            <a:r>
              <a:rPr lang="en-US" sz="1500">
                <a:latin typeface="Times New Roman" pitchFamily="18" charset="0"/>
                <a:cs typeface="Times New Roman" pitchFamily="18" charset="0"/>
              </a:rPr>
              <a:t>, nâng cao mức độ hài lòng của người dân đối với sự phục vụ của cơ quan hành chính </a:t>
            </a:r>
            <a:r>
              <a:rPr lang="x-none" sz="1500">
                <a:latin typeface="Times New Roman" pitchFamily="18" charset="0"/>
                <a:cs typeface="Times New Roman" pitchFamily="18" charset="0"/>
              </a:rPr>
              <a:t>tỉnh Lai Châu năm 202</a:t>
            </a:r>
            <a:r>
              <a:rPr lang="en-US" sz="1500" smtClean="0">
                <a:latin typeface="Times New Roman" pitchFamily="18" charset="0"/>
                <a:cs typeface="Times New Roman" pitchFamily="18" charset="0"/>
              </a:rPr>
              <a:t>5; triển </a:t>
            </a:r>
            <a:r>
              <a:rPr lang="en-US" sz="1500">
                <a:latin typeface="Times New Roman" pitchFamily="18" charset="0"/>
                <a:cs typeface="Times New Roman" pitchFamily="18" charset="0"/>
              </a:rPr>
              <a:t>khai phương pháp đo lường sự hài lòng của người dân đối với sự phục vụ của cơ quan hành </a:t>
            </a:r>
            <a:r>
              <a:rPr lang="en-US" sz="1500" smtClean="0">
                <a:latin typeface="Times New Roman" pitchFamily="18" charset="0"/>
                <a:cs typeface="Times New Roman" pitchFamily="18" charset="0"/>
              </a:rPr>
              <a:t>chính trên địa bàn tỉnh.</a:t>
            </a:r>
          </a:p>
          <a:p>
            <a:r>
              <a:rPr lang="en-US" sz="1500" smtClean="0">
                <a:latin typeface="Times New Roman" pitchFamily="18" charset="0"/>
                <a:cs typeface="Times New Roman" pitchFamily="18" charset="0"/>
              </a:rPr>
              <a:t>- Tăng </a:t>
            </a:r>
            <a:r>
              <a:rPr lang="en-US" sz="1500">
                <a:latin typeface="Times New Roman" pitchFamily="18" charset="0"/>
                <a:cs typeface="Times New Roman" pitchFamily="18" charset="0"/>
              </a:rPr>
              <a:t>cường theo dõi, đôn đốc, kiểm tra việc thực hiện công tác cải cách hành chính, nâng cao chất lượng phục vụ người </a:t>
            </a:r>
            <a:r>
              <a:rPr lang="en-US" sz="1500" smtClean="0">
                <a:latin typeface="Times New Roman" pitchFamily="18" charset="0"/>
                <a:cs typeface="Times New Roman" pitchFamily="18" charset="0"/>
              </a:rPr>
              <a:t>dân.</a:t>
            </a:r>
            <a:endParaRPr lang="en-US" sz="1500">
              <a:latin typeface="Times New Roman" pitchFamily="18" charset="0"/>
              <a:cs typeface="Times New Roman" pitchFamily="18" charset="0"/>
            </a:endParaRPr>
          </a:p>
          <a:p>
            <a:r>
              <a:rPr lang="en-US" sz="1500" smtClean="0">
                <a:latin typeface="Times New Roman" pitchFamily="18" charset="0"/>
                <a:cs typeface="Times New Roman" pitchFamily="18" charset="0"/>
              </a:rPr>
              <a:t>- Tăng </a:t>
            </a:r>
            <a:r>
              <a:rPr lang="en-US" sz="1500">
                <a:latin typeface="Times New Roman" pitchFamily="18" charset="0"/>
                <a:cs typeface="Times New Roman" pitchFamily="18" charset="0"/>
              </a:rPr>
              <a:t>cường kiểm tra việc thực hiện kỷ luật, kỷ cương hành chính, trách nhiệm công vụ của cán bộ, công chức, viên </a:t>
            </a:r>
            <a:r>
              <a:rPr lang="en-US" sz="1500" smtClean="0">
                <a:latin typeface="Times New Roman" pitchFamily="18" charset="0"/>
                <a:cs typeface="Times New Roman" pitchFamily="18" charset="0"/>
              </a:rPr>
              <a:t>chức.</a:t>
            </a:r>
            <a:endParaRPr lang="en-US" sz="1500">
              <a:latin typeface="Times New Roman" pitchFamily="18" charset="0"/>
              <a:cs typeface="Times New Roman" pitchFamily="18" charset="0"/>
            </a:endParaRPr>
          </a:p>
        </p:txBody>
      </p:sp>
      <p:sp>
        <p:nvSpPr>
          <p:cNvPr id="6" name="Rectangle 5"/>
          <p:cNvSpPr/>
          <p:nvPr/>
        </p:nvSpPr>
        <p:spPr>
          <a:xfrm>
            <a:off x="4930390" y="838201"/>
            <a:ext cx="4823210" cy="343940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en-US" sz="1450" b="1" dirty="0" err="1">
                <a:latin typeface="Times New Roman" pitchFamily="18" charset="0"/>
                <a:cs typeface="Times New Roman" pitchFamily="18" charset="0"/>
              </a:rPr>
              <a:t>Ủy</a:t>
            </a:r>
            <a:r>
              <a:rPr lang="en-US" sz="1450" b="1" dirty="0">
                <a:latin typeface="Times New Roman" pitchFamily="18" charset="0"/>
                <a:cs typeface="Times New Roman" pitchFamily="18" charset="0"/>
              </a:rPr>
              <a:t> ban </a:t>
            </a:r>
            <a:r>
              <a:rPr lang="en-US" sz="1450" b="1" dirty="0" err="1">
                <a:latin typeface="Times New Roman" pitchFamily="18" charset="0"/>
                <a:cs typeface="Times New Roman" pitchFamily="18" charset="0"/>
              </a:rPr>
              <a:t>Mặt</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trận</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Tổ</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quốc</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Việt</a:t>
            </a:r>
            <a:r>
              <a:rPr lang="en-US" sz="1450" b="1" dirty="0">
                <a:latin typeface="Times New Roman" pitchFamily="18" charset="0"/>
                <a:cs typeface="Times New Roman" pitchFamily="18" charset="0"/>
              </a:rPr>
              <a:t> Nam </a:t>
            </a:r>
            <a:r>
              <a:rPr lang="en-US" sz="1450" b="1" dirty="0" err="1">
                <a:latin typeface="Times New Roman" pitchFamily="18" charset="0"/>
                <a:cs typeface="Times New Roman" pitchFamily="18" charset="0"/>
              </a:rPr>
              <a:t>tỉnh</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Hội</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Cựu</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chiến</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binh</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tỉnh</a:t>
            </a:r>
            <a:endParaRPr lang="en-US" sz="1450" b="1" dirty="0">
              <a:latin typeface="Times New Roman" pitchFamily="18" charset="0"/>
              <a:cs typeface="Times New Roman" pitchFamily="18" charset="0"/>
            </a:endParaRPr>
          </a:p>
          <a:p>
            <a:pPr algn="just"/>
            <a:r>
              <a:rPr lang="en-US" sz="1450" dirty="0">
                <a:latin typeface="Times New Roman" pitchFamily="18" charset="0"/>
                <a:cs typeface="Times New Roman" pitchFamily="18" charset="0"/>
              </a:rPr>
              <a:t> </a:t>
            </a:r>
            <a:r>
              <a:rPr lang="en-US" sz="1450" dirty="0" smtClean="0">
                <a:latin typeface="Times New Roman" pitchFamily="18" charset="0"/>
                <a:cs typeface="Times New Roman" pitchFamily="18" charset="0"/>
              </a:rPr>
              <a:t>- </a:t>
            </a:r>
            <a:r>
              <a:rPr lang="en-US" sz="1450" dirty="0" err="1" smtClean="0">
                <a:latin typeface="Times New Roman" pitchFamily="18" charset="0"/>
                <a:cs typeface="Times New Roman" pitchFamily="18" charset="0"/>
              </a:rPr>
              <a:t>Tiếp</a:t>
            </a:r>
            <a:r>
              <a:rPr lang="en-US" sz="1450" dirty="0" smtClean="0">
                <a:latin typeface="Times New Roman" pitchFamily="18" charset="0"/>
                <a:cs typeface="Times New Roman" pitchFamily="18" charset="0"/>
              </a:rPr>
              <a:t> </a:t>
            </a:r>
            <a:r>
              <a:rPr lang="en-US" sz="1450" dirty="0" err="1">
                <a:latin typeface="Times New Roman" pitchFamily="18" charset="0"/>
                <a:cs typeface="Times New Roman" pitchFamily="18" charset="0"/>
              </a:rPr>
              <a:t>tục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phối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hợp</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chặt</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chẽ</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hiệu</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quả</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với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Sở</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Nội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vụ</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để</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triển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khai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đo</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lường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sự</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hài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lòng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của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người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dân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đối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với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sự</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phục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vụ</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của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cơ</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quan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hành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chính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nhà</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nước</a:t>
            </a:r>
            <a:r>
              <a:rPr lang="x-none" sz="1450">
                <a:latin typeface="Times New Roman" pitchFamily="18" charset="0"/>
                <a:cs typeface="Times New Roman" pitchFamily="18" charset="0"/>
              </a:rPr>
              <a:t> trên địa bàn tỉnh do Bộ Nội vụ và UBND tỉnh triển khai.</a:t>
            </a:r>
            <a:endParaRPr lang="en-US" sz="1450" dirty="0">
              <a:latin typeface="Times New Roman" pitchFamily="18" charset="0"/>
              <a:cs typeface="Times New Roman" pitchFamily="18" charset="0"/>
            </a:endParaRPr>
          </a:p>
          <a:p>
            <a:pPr algn="just"/>
            <a:r>
              <a:rPr lang="x-none" sz="1450">
                <a:latin typeface="Times New Roman" pitchFamily="18" charset="0"/>
                <a:cs typeface="Times New Roman" pitchFamily="18" charset="0"/>
              </a:rPr>
              <a:t> </a:t>
            </a:r>
            <a:r>
              <a:rPr lang="en-US" sz="1450" dirty="0" smtClean="0">
                <a:latin typeface="Times New Roman" pitchFamily="18" charset="0"/>
                <a:cs typeface="Times New Roman" pitchFamily="18" charset="0"/>
              </a:rPr>
              <a:t>- </a:t>
            </a:r>
            <a:r>
              <a:rPr lang="x-none" sz="1450" smtClean="0">
                <a:latin typeface="Times New Roman" pitchFamily="18" charset="0"/>
                <a:cs typeface="Times New Roman" pitchFamily="18" charset="0"/>
              </a:rPr>
              <a:t>Tổ </a:t>
            </a:r>
            <a:r>
              <a:rPr lang="x-none" sz="1450">
                <a:latin typeface="Times New Roman" pitchFamily="18" charset="0"/>
                <a:cs typeface="Times New Roman" pitchFamily="18" charset="0"/>
              </a:rPr>
              <a:t>chức tuyên truyền, vận động nhân dân tích cực tham gia giám sát và phản hồi ý kiến đối với chính quyền về việc xây dựng và tổ chức thực hiện các chính sách công, về việc cung ứng dịch vụ hành chính công ở địa phương</a:t>
            </a:r>
            <a:r>
              <a:rPr lang="x-none" sz="1450" smtClean="0">
                <a:latin typeface="Times New Roman" pitchFamily="18" charset="0"/>
                <a:cs typeface="Times New Roman" pitchFamily="18" charset="0"/>
              </a:rPr>
              <a:t>.</a:t>
            </a:r>
            <a:endParaRPr lang="en-US" sz="1450" dirty="0" smtClean="0">
              <a:latin typeface="Times New Roman" pitchFamily="18" charset="0"/>
              <a:cs typeface="Times New Roman" pitchFamily="18" charset="0"/>
            </a:endParaRPr>
          </a:p>
          <a:p>
            <a:pPr algn="just"/>
            <a:r>
              <a:rPr lang="en-US" sz="1450" dirty="0" smtClean="0">
                <a:latin typeface="Times New Roman" pitchFamily="18" charset="0"/>
                <a:cs typeface="Times New Roman" pitchFamily="18" charset="0"/>
              </a:rPr>
              <a:t>- </a:t>
            </a:r>
            <a:r>
              <a:rPr lang="en-US" sz="1450" dirty="0" err="1" smtClean="0">
                <a:latin typeface="Times New Roman" pitchFamily="18" charset="0"/>
                <a:cs typeface="Times New Roman" pitchFamily="18" charset="0"/>
              </a:rPr>
              <a:t>Tăng</a:t>
            </a:r>
            <a:r>
              <a:rPr lang="en-US" sz="1450" dirty="0" smtClean="0">
                <a:latin typeface="Times New Roman" pitchFamily="18" charset="0"/>
                <a:cs typeface="Times New Roman" pitchFamily="18" charset="0"/>
              </a:rPr>
              <a:t> </a:t>
            </a:r>
            <a:r>
              <a:rPr lang="en-US" sz="1450" dirty="0" err="1">
                <a:latin typeface="Times New Roman" pitchFamily="18" charset="0"/>
                <a:cs typeface="Times New Roman" pitchFamily="18" charset="0"/>
              </a:rPr>
              <a:t>cường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phối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hợp</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tuyên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truyền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hướng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dẫn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người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dân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nhất</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là</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người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dân</a:t>
            </a:r>
            <a:r>
              <a:rPr lang="en-US" sz="1450" dirty="0">
                <a:latin typeface="Times New Roman" pitchFamily="18" charset="0"/>
                <a:cs typeface="Times New Roman" pitchFamily="18" charset="0"/>
              </a:rPr>
              <a:t> ở </a:t>
            </a:r>
            <a:r>
              <a:rPr lang="en-US" sz="1450" dirty="0" err="1">
                <a:latin typeface="Times New Roman" pitchFamily="18" charset="0"/>
                <a:cs typeface="Times New Roman" pitchFamily="18" charset="0"/>
              </a:rPr>
              <a:t>vùng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sâu</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vùng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xa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vùng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đồng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bào</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dân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tộc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thiểu</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số</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tham</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gia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khảo</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sát</a:t>
            </a:r>
            <a:r>
              <a:rPr lang="en-US" sz="1450" dirty="0">
                <a:latin typeface="Times New Roman" pitchFamily="18" charset="0"/>
                <a:cs typeface="Times New Roman" pitchFamily="18" charset="0"/>
              </a:rPr>
              <a:t> </a:t>
            </a:r>
            <a:r>
              <a:rPr lang="en-US" sz="1450" dirty="0" smtClean="0">
                <a:latin typeface="Times New Roman" pitchFamily="18" charset="0"/>
                <a:cs typeface="Times New Roman" pitchFamily="18" charset="0"/>
              </a:rPr>
              <a:t>SIPAS </a:t>
            </a:r>
            <a:r>
              <a:rPr lang="x-none" sz="1450">
                <a:latin typeface="Times New Roman" pitchFamily="18" charset="0"/>
                <a:cs typeface="Times New Roman" pitchFamily="18" charset="0"/>
              </a:rPr>
              <a:t>đầy đủ, khách quan, phản ánh đúng thực tế chất lượng phục vụ của cơ quan hành chính nhà nước</a:t>
            </a:r>
            <a:r>
              <a:rPr lang="x-none" sz="1450" smtClean="0">
                <a:latin typeface="Times New Roman" pitchFamily="18" charset="0"/>
                <a:cs typeface="Times New Roman" pitchFamily="18" charset="0"/>
              </a:rPr>
              <a:t>.</a:t>
            </a:r>
            <a:endParaRPr lang="en-US" sz="1450" dirty="0">
              <a:latin typeface="Times New Roman" pitchFamily="18" charset="0"/>
              <a:cs typeface="Times New Roman" pitchFamily="18" charset="0"/>
            </a:endParaRPr>
          </a:p>
        </p:txBody>
      </p:sp>
      <p:sp>
        <p:nvSpPr>
          <p:cNvPr id="7" name="Rectangle 6"/>
          <p:cNvSpPr/>
          <p:nvPr/>
        </p:nvSpPr>
        <p:spPr>
          <a:xfrm>
            <a:off x="5002736" y="4370963"/>
            <a:ext cx="4750863" cy="1877437"/>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algn="just"/>
            <a:r>
              <a:rPr lang="en-US" sz="1450" b="1">
                <a:latin typeface="Times New Roman" pitchFamily="18" charset="0"/>
                <a:cs typeface="Times New Roman" pitchFamily="18" charset="0"/>
              </a:rPr>
              <a:t>Bưu điện </a:t>
            </a:r>
            <a:r>
              <a:rPr lang="x-none" sz="1450" b="1">
                <a:latin typeface="Times New Roman" pitchFamily="18" charset="0"/>
                <a:cs typeface="Times New Roman" pitchFamily="18" charset="0"/>
              </a:rPr>
              <a:t>tỉnh Lai Châu</a:t>
            </a:r>
            <a:endParaRPr lang="en-US" sz="1450" b="1">
              <a:latin typeface="Times New Roman" pitchFamily="18" charset="0"/>
              <a:cs typeface="Times New Roman" pitchFamily="18" charset="0"/>
            </a:endParaRPr>
          </a:p>
          <a:p>
            <a:pPr algn="just"/>
            <a:r>
              <a:rPr lang="en-US" sz="1450" smtClean="0">
                <a:latin typeface="Times New Roman" pitchFamily="18" charset="0"/>
                <a:cs typeface="Times New Roman" pitchFamily="18" charset="0"/>
              </a:rPr>
              <a:t>- Thực </a:t>
            </a:r>
            <a:r>
              <a:rPr lang="en-US" sz="1450">
                <a:latin typeface="Times New Roman" pitchFamily="18" charset="0"/>
                <a:cs typeface="Times New Roman" pitchFamily="18" charset="0"/>
              </a:rPr>
              <a:t>hiện nghiêm túc việc </a:t>
            </a:r>
            <a:r>
              <a:rPr lang="x-none" sz="1450">
                <a:latin typeface="Times New Roman" pitchFamily="18" charset="0"/>
                <a:cs typeface="Times New Roman" pitchFamily="18" charset="0"/>
              </a:rPr>
              <a:t>khảo sát sự hài lòng của người dân đối với sự phục vụ cơ quan hành chính nhà nước trên địa bàn tỉnh</a:t>
            </a:r>
            <a:r>
              <a:rPr lang="en-US" sz="1450">
                <a:latin typeface="Times New Roman" pitchFamily="18" charset="0"/>
                <a:cs typeface="Times New Roman" pitchFamily="18" charset="0"/>
              </a:rPr>
              <a:t> theo chỉ đạo của Bộ Nội vụ. </a:t>
            </a:r>
            <a:endParaRPr lang="en-US" sz="1450" smtClean="0">
              <a:latin typeface="Times New Roman" pitchFamily="18" charset="0"/>
              <a:cs typeface="Times New Roman" pitchFamily="18" charset="0"/>
            </a:endParaRPr>
          </a:p>
          <a:p>
            <a:pPr algn="just"/>
            <a:r>
              <a:rPr lang="en-US" sz="1450" smtClean="0">
                <a:latin typeface="Times New Roman" pitchFamily="18" charset="0"/>
                <a:cs typeface="Times New Roman" pitchFamily="18" charset="0"/>
              </a:rPr>
              <a:t>- Bố </a:t>
            </a:r>
            <a:r>
              <a:rPr lang="en-US" sz="1450">
                <a:latin typeface="Times New Roman" pitchFamily="18" charset="0"/>
                <a:cs typeface="Times New Roman" pitchFamily="18" charset="0"/>
              </a:rPr>
              <a:t>trí đội ngũ điều tra viên có kỹ năng giao tiếp, đạo đức nghề nghiệp tốt để đảm bảo việc thực hiện phát, thu phiếu </a:t>
            </a:r>
            <a:r>
              <a:rPr lang="x-none" sz="1450">
                <a:latin typeface="Times New Roman" pitchFamily="18" charset="0"/>
                <a:cs typeface="Times New Roman" pitchFamily="18" charset="0"/>
              </a:rPr>
              <a:t>khảo sát</a:t>
            </a:r>
            <a:r>
              <a:rPr lang="en-US" sz="1450">
                <a:latin typeface="Times New Roman" pitchFamily="18" charset="0"/>
                <a:cs typeface="Times New Roman" pitchFamily="18" charset="0"/>
              </a:rPr>
              <a:t> đúng yêu cầu đặt ra và kết quả phát, thu phiếu khách quan, chính xác</a:t>
            </a:r>
            <a:r>
              <a:rPr lang="x-none" sz="1450">
                <a:latin typeface="Times New Roman" pitchFamily="18" charset="0"/>
                <a:cs typeface="Times New Roman" pitchFamily="18" charset="0"/>
              </a:rPr>
              <a:t>.</a:t>
            </a:r>
            <a:endParaRPr lang="en-US" sz="1450">
              <a:latin typeface="Times New Roman" pitchFamily="18" charset="0"/>
              <a:cs typeface="Times New Roman" pitchFamily="18" charset="0"/>
            </a:endParaRPr>
          </a:p>
        </p:txBody>
      </p:sp>
      <p:sp>
        <p:nvSpPr>
          <p:cNvPr id="8" name="Rectangle 7"/>
          <p:cNvSpPr/>
          <p:nvPr/>
        </p:nvSpPr>
        <p:spPr>
          <a:xfrm>
            <a:off x="107133" y="3836313"/>
            <a:ext cx="4622799" cy="2323713"/>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just"/>
            <a:r>
              <a:rPr lang="en-US" sz="1450" b="1" dirty="0" err="1">
                <a:latin typeface="Times New Roman" pitchFamily="18" charset="0"/>
                <a:cs typeface="Times New Roman" pitchFamily="18" charset="0"/>
              </a:rPr>
              <a:t>Đối</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với</a:t>
            </a:r>
            <a:r>
              <a:rPr lang="en-US" sz="1450" b="1" dirty="0">
                <a:latin typeface="Times New Roman" pitchFamily="18" charset="0"/>
                <a:cs typeface="Times New Roman" pitchFamily="18" charset="0"/>
              </a:rPr>
              <a:t> </a:t>
            </a:r>
            <a:r>
              <a:rPr lang="x-none" sz="1450" b="1">
                <a:latin typeface="Times New Roman" pitchFamily="18" charset="0"/>
                <a:cs typeface="Times New Roman" pitchFamily="18" charset="0"/>
              </a:rPr>
              <a:t>các </a:t>
            </a:r>
            <a:r>
              <a:rPr lang="en-US" sz="1450" b="1" dirty="0" err="1">
                <a:latin typeface="Times New Roman" pitchFamily="18" charset="0"/>
                <a:cs typeface="Times New Roman" pitchFamily="18" charset="0"/>
              </a:rPr>
              <a:t>cơ</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quan</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thông</a:t>
            </a:r>
            <a:r>
              <a:rPr lang="en-US" sz="1450" b="1" dirty="0">
                <a:latin typeface="Times New Roman" pitchFamily="18" charset="0"/>
                <a:cs typeface="Times New Roman" pitchFamily="18" charset="0"/>
              </a:rPr>
              <a:t> tin, </a:t>
            </a:r>
            <a:r>
              <a:rPr lang="en-US" sz="1450" b="1" dirty="0" err="1">
                <a:latin typeface="Times New Roman" pitchFamily="18" charset="0"/>
                <a:cs typeface="Times New Roman" pitchFamily="18" charset="0"/>
              </a:rPr>
              <a:t>truyền</a:t>
            </a:r>
            <a:r>
              <a:rPr lang="en-US" sz="1450" b="1" dirty="0">
                <a:latin typeface="Times New Roman" pitchFamily="18" charset="0"/>
                <a:cs typeface="Times New Roman" pitchFamily="18" charset="0"/>
              </a:rPr>
              <a:t> </a:t>
            </a:r>
            <a:r>
              <a:rPr lang="en-US" sz="1450" b="1" dirty="0" err="1">
                <a:latin typeface="Times New Roman" pitchFamily="18" charset="0"/>
                <a:cs typeface="Times New Roman" pitchFamily="18" charset="0"/>
              </a:rPr>
              <a:t>thông</a:t>
            </a:r>
            <a:endParaRPr lang="en-US" sz="1450" dirty="0">
              <a:latin typeface="Times New Roman" pitchFamily="18" charset="0"/>
              <a:cs typeface="Times New Roman" pitchFamily="18" charset="0"/>
            </a:endParaRPr>
          </a:p>
          <a:p>
            <a:pPr algn="just"/>
            <a:r>
              <a:rPr lang="en-US" sz="1450" dirty="0" smtClean="0">
                <a:latin typeface="Times New Roman" pitchFamily="18" charset="0"/>
                <a:cs typeface="Times New Roman" pitchFamily="18" charset="0"/>
              </a:rPr>
              <a:t>- </a:t>
            </a:r>
            <a:r>
              <a:rPr lang="en-US" sz="1450" dirty="0" err="1" smtClean="0">
                <a:latin typeface="Times New Roman" pitchFamily="18" charset="0"/>
                <a:cs typeface="Times New Roman" pitchFamily="18" charset="0"/>
              </a:rPr>
              <a:t>Tăng</a:t>
            </a:r>
            <a:r>
              <a:rPr lang="en-US" sz="1450" dirty="0" smtClean="0">
                <a:latin typeface="Times New Roman" pitchFamily="18" charset="0"/>
                <a:cs typeface="Times New Roman" pitchFamily="18" charset="0"/>
              </a:rPr>
              <a:t> </a:t>
            </a:r>
            <a:r>
              <a:rPr lang="en-US" sz="1450" dirty="0" err="1">
                <a:latin typeface="Times New Roman" pitchFamily="18" charset="0"/>
                <a:cs typeface="Times New Roman" pitchFamily="18" charset="0"/>
              </a:rPr>
              <a:t>cường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công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tác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thông</a:t>
            </a:r>
            <a:r>
              <a:rPr lang="en-US" sz="1450" dirty="0">
                <a:latin typeface="Times New Roman" pitchFamily="18" charset="0"/>
                <a:cs typeface="Times New Roman" pitchFamily="18" charset="0"/>
              </a:rPr>
              <a:t> tin, </a:t>
            </a:r>
            <a:r>
              <a:rPr lang="en-US" sz="1450" dirty="0" err="1">
                <a:latin typeface="Times New Roman" pitchFamily="18" charset="0"/>
                <a:cs typeface="Times New Roman" pitchFamily="18" charset="0"/>
              </a:rPr>
              <a:t>tuyên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truyền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về</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mục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đích</a:t>
            </a:r>
            <a:r>
              <a:rPr lang="en-US" sz="1450" dirty="0">
                <a:latin typeface="Times New Roman" pitchFamily="18" charset="0"/>
                <a:cs typeface="Times New Roman" pitchFamily="18" charset="0"/>
              </a:rPr>
              <a:t>, ý </a:t>
            </a:r>
            <a:r>
              <a:rPr lang="en-US" sz="1450" dirty="0" err="1">
                <a:latin typeface="Times New Roman" pitchFamily="18" charset="0"/>
                <a:cs typeface="Times New Roman" pitchFamily="18" charset="0"/>
              </a:rPr>
              <a:t>nghĩa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vai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trò</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của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Chỉ</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số</a:t>
            </a:r>
            <a:r>
              <a:rPr lang="en-US" sz="1450" dirty="0">
                <a:latin typeface="Times New Roman" pitchFamily="18" charset="0"/>
                <a:cs typeface="Times New Roman" pitchFamily="18" charset="0"/>
              </a:rPr>
              <a:t> SIPAS </a:t>
            </a:r>
            <a:r>
              <a:rPr lang="en-US" sz="1450" dirty="0" err="1">
                <a:latin typeface="Times New Roman" pitchFamily="18" charset="0"/>
                <a:cs typeface="Times New Roman" pitchFamily="18" charset="0"/>
              </a:rPr>
              <a:t>và</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trách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nhiệm</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của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các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cơ</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quan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hành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chính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nhà</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nước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trong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nâng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cao</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chất</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lượng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phục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vụ</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Nhân</a:t>
            </a:r>
            <a:r>
              <a:rPr lang="en-US" sz="1450" dirty="0">
                <a:latin typeface="Times New Roman" pitchFamily="18" charset="0"/>
                <a:cs typeface="Times New Roman" pitchFamily="18" charset="0"/>
              </a:rPr>
              <a:t> </a:t>
            </a:r>
            <a:r>
              <a:rPr lang="en-US" sz="1450" dirty="0" err="1" smtClean="0">
                <a:latin typeface="Times New Roman" pitchFamily="18" charset="0"/>
                <a:cs typeface="Times New Roman" pitchFamily="18" charset="0"/>
              </a:rPr>
              <a:t>dân</a:t>
            </a:r>
            <a:endParaRPr lang="en-US" sz="1450" dirty="0" smtClean="0">
              <a:latin typeface="Times New Roman" pitchFamily="18" charset="0"/>
              <a:cs typeface="Times New Roman" pitchFamily="18" charset="0"/>
            </a:endParaRPr>
          </a:p>
          <a:p>
            <a:pPr algn="just"/>
            <a:r>
              <a:rPr lang="en-US" sz="1450" dirty="0" smtClean="0">
                <a:latin typeface="Times New Roman" pitchFamily="18" charset="0"/>
                <a:cs typeface="Times New Roman" pitchFamily="18" charset="0"/>
              </a:rPr>
              <a:t>- </a:t>
            </a:r>
            <a:r>
              <a:rPr lang="en-US" sz="1450" dirty="0" err="1" smtClean="0">
                <a:latin typeface="Times New Roman" pitchFamily="18" charset="0"/>
                <a:cs typeface="Times New Roman" pitchFamily="18" charset="0"/>
              </a:rPr>
              <a:t>Tuyên</a:t>
            </a:r>
            <a:r>
              <a:rPr lang="en-US" sz="1450" dirty="0" smtClean="0">
                <a:latin typeface="Times New Roman" pitchFamily="18" charset="0"/>
                <a:cs typeface="Times New Roman" pitchFamily="18" charset="0"/>
              </a:rPr>
              <a:t> </a:t>
            </a:r>
            <a:r>
              <a:rPr lang="en-US" sz="1450" dirty="0" err="1">
                <a:latin typeface="Times New Roman" pitchFamily="18" charset="0"/>
                <a:cs typeface="Times New Roman" pitchFamily="18" charset="0"/>
              </a:rPr>
              <a:t>truyền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về</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quyền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và</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trách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nhiệm</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của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người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dân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trong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tham</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gia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góp</a:t>
            </a:r>
            <a:r>
              <a:rPr lang="en-US" sz="1450" dirty="0">
                <a:latin typeface="Times New Roman" pitchFamily="18" charset="0"/>
                <a:cs typeface="Times New Roman" pitchFamily="18" charset="0"/>
              </a:rPr>
              <a:t> ý </a:t>
            </a:r>
            <a:r>
              <a:rPr lang="en-US" sz="1450" dirty="0" err="1">
                <a:latin typeface="Times New Roman" pitchFamily="18" charset="0"/>
                <a:cs typeface="Times New Roman" pitchFamily="18" charset="0"/>
              </a:rPr>
              <a:t>xây</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dựng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chính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sách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giám</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sát</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hoạt</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động</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của</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cơ</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quan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hành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chính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nhà</a:t>
            </a:r>
            <a:r>
              <a:rPr lang="en-US" sz="1450" dirty="0">
                <a:latin typeface="Times New Roman" pitchFamily="18" charset="0"/>
                <a:cs typeface="Times New Roman" pitchFamily="18" charset="0"/>
              </a:rPr>
              <a:t> </a:t>
            </a:r>
            <a:r>
              <a:rPr lang="en-US" sz="1450" dirty="0" err="1" smtClean="0">
                <a:latin typeface="Times New Roman" pitchFamily="18" charset="0"/>
                <a:cs typeface="Times New Roman" pitchFamily="18" charset="0"/>
              </a:rPr>
              <a:t>nước</a:t>
            </a:r>
            <a:r>
              <a:rPr lang="en-US" sz="1450" dirty="0">
                <a:latin typeface="Times New Roman" pitchFamily="18" charset="0"/>
                <a:cs typeface="Times New Roman" pitchFamily="18" charset="0"/>
              </a:rPr>
              <a:t>.</a:t>
            </a:r>
            <a:endParaRPr lang="en-US" sz="1450" dirty="0" smtClean="0">
              <a:latin typeface="Times New Roman" pitchFamily="18" charset="0"/>
              <a:cs typeface="Times New Roman" pitchFamily="18" charset="0"/>
            </a:endParaRPr>
          </a:p>
          <a:p>
            <a:pPr algn="just"/>
            <a:r>
              <a:rPr lang="en-US" sz="1450" dirty="0" smtClean="0">
                <a:latin typeface="Times New Roman" pitchFamily="18" charset="0"/>
                <a:cs typeface="Times New Roman" pitchFamily="18" charset="0"/>
              </a:rPr>
              <a:t>- </a:t>
            </a:r>
            <a:r>
              <a:rPr lang="en-US" sz="1450" dirty="0" err="1">
                <a:latin typeface="Times New Roman" pitchFamily="18" charset="0"/>
                <a:cs typeface="Times New Roman" pitchFamily="18" charset="0"/>
              </a:rPr>
              <a:t>Đảm</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bảo</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hình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thức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nội</a:t>
            </a:r>
            <a:r>
              <a:rPr lang="en-US" sz="1450" dirty="0">
                <a:latin typeface="Times New Roman" pitchFamily="18" charset="0"/>
                <a:cs typeface="Times New Roman" pitchFamily="18" charset="0"/>
              </a:rPr>
              <a:t> dung </a:t>
            </a:r>
            <a:r>
              <a:rPr lang="en-US" sz="1450" dirty="0" err="1">
                <a:latin typeface="Times New Roman" pitchFamily="18" charset="0"/>
                <a:cs typeface="Times New Roman" pitchFamily="18" charset="0"/>
              </a:rPr>
              <a:t>thông</a:t>
            </a:r>
            <a:r>
              <a:rPr lang="en-US" sz="1450" dirty="0">
                <a:latin typeface="Times New Roman" pitchFamily="18" charset="0"/>
                <a:cs typeface="Times New Roman" pitchFamily="18" charset="0"/>
              </a:rPr>
              <a:t> tin, </a:t>
            </a:r>
            <a:r>
              <a:rPr lang="en-US" sz="1450" dirty="0" err="1">
                <a:latin typeface="Times New Roman" pitchFamily="18" charset="0"/>
                <a:cs typeface="Times New Roman" pitchFamily="18" charset="0"/>
              </a:rPr>
              <a:t>tuyên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truyền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phù</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hợp</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với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người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dân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thuộc</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mọi</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thành</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phần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nhân</a:t>
            </a:r>
            <a:r>
              <a:rPr lang="en-US" sz="1450" dirty="0">
                <a:latin typeface="Times New Roman" pitchFamily="18" charset="0"/>
                <a:cs typeface="Times New Roman" pitchFamily="18" charset="0"/>
              </a:rPr>
              <a:t> </a:t>
            </a:r>
            <a:r>
              <a:rPr lang="en-US" sz="1450" dirty="0" err="1">
                <a:latin typeface="Times New Roman" pitchFamily="18" charset="0"/>
                <a:cs typeface="Times New Roman" pitchFamily="18" charset="0"/>
              </a:rPr>
              <a:t>khẩu</a:t>
            </a:r>
            <a:r>
              <a:rPr lang="en-US" sz="1450" dirty="0">
                <a:latin typeface="Times New Roman" pitchFamily="18" charset="0"/>
                <a:cs typeface="Times New Roman" pitchFamily="18" charset="0"/>
              </a:rPr>
              <a:t> </a:t>
            </a:r>
            <a:r>
              <a:rPr lang="en-US" sz="1450" dirty="0" err="1" smtClean="0">
                <a:latin typeface="Times New Roman" pitchFamily="18" charset="0"/>
                <a:cs typeface="Times New Roman" pitchFamily="18" charset="0"/>
              </a:rPr>
              <a:t>học</a:t>
            </a:r>
            <a:endParaRPr lang="en-US" sz="1450" dirty="0">
              <a:latin typeface="Times New Roman" pitchFamily="18" charset="0"/>
              <a:cs typeface="Times New Roman" pitchFamily="18" charset="0"/>
            </a:endParaRPr>
          </a:p>
        </p:txBody>
      </p:sp>
    </p:spTree>
    <p:extLst>
      <p:ext uri="{BB962C8B-B14F-4D97-AF65-F5344CB8AC3E}">
        <p14:creationId xmlns:p14="http://schemas.microsoft.com/office/powerpoint/2010/main" val="3417414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82418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742949" y="609600"/>
            <a:ext cx="8420100" cy="680700"/>
          </a:xfrm>
        </p:spPr>
        <p:style>
          <a:lnRef idx="1">
            <a:schemeClr val="accent3"/>
          </a:lnRef>
          <a:fillRef idx="2">
            <a:schemeClr val="accent3"/>
          </a:fillRef>
          <a:effectRef idx="1">
            <a:schemeClr val="accent3"/>
          </a:effectRef>
          <a:fontRef idx="minor">
            <a:schemeClr val="dk1"/>
          </a:fontRef>
        </p:style>
        <p:txBody>
          <a:bodyPr>
            <a:noAutofit/>
          </a:bodyPr>
          <a:lstStyle/>
          <a:p>
            <a:pPr algn="ctr"/>
            <a:r>
              <a:rPr lang="en-US" sz="2000" b="1">
                <a:solidFill>
                  <a:schemeClr val="tx1"/>
                </a:solidFill>
                <a:latin typeface="Times New Roman" pitchFamily="18" charset="0"/>
                <a:cs typeface="Times New Roman" pitchFamily="18" charset="0"/>
              </a:rPr>
              <a:t>Kết quả Chỉ </a:t>
            </a:r>
            <a:r>
              <a:rPr lang="en-US" sz="2000" b="1" dirty="0" err="1">
                <a:solidFill>
                  <a:schemeClr val="tx1"/>
                </a:solidFill>
                <a:latin typeface="Times New Roman" pitchFamily="18" charset="0"/>
                <a:cs typeface="Times New Roman" pitchFamily="18" charset="0"/>
              </a:rPr>
              <a:t>số</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thành</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phần</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Công</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tác</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chỉ</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đạo</a:t>
            </a:r>
            <a:r>
              <a:rPr lang="en-US" sz="2000" b="1" dirty="0">
                <a:solidFill>
                  <a:schemeClr val="tx1"/>
                </a:solidFill>
                <a:latin typeface="Times New Roman" pitchFamily="18" charset="0"/>
                <a:cs typeface="Times New Roman" pitchFamily="18" charset="0"/>
              </a:rPr>
              <a:t> </a:t>
            </a:r>
            <a:r>
              <a:rPr lang="en-US" sz="2000" b="1" dirty="0" err="1">
                <a:solidFill>
                  <a:schemeClr val="tx1"/>
                </a:solidFill>
                <a:latin typeface="Times New Roman" pitchFamily="18" charset="0"/>
                <a:cs typeface="Times New Roman" pitchFamily="18" charset="0"/>
              </a:rPr>
              <a:t>điều</a:t>
            </a:r>
            <a:r>
              <a:rPr lang="en-US" sz="2000" b="1" dirty="0">
                <a:solidFill>
                  <a:schemeClr val="tx1"/>
                </a:solidFill>
                <a:latin typeface="Times New Roman" pitchFamily="18" charset="0"/>
                <a:cs typeface="Times New Roman" pitchFamily="18" charset="0"/>
              </a:rPr>
              <a:t> </a:t>
            </a:r>
            <a:r>
              <a:rPr lang="en-US" sz="2000" b="1" err="1">
                <a:solidFill>
                  <a:schemeClr val="tx1"/>
                </a:solidFill>
                <a:latin typeface="Times New Roman" pitchFamily="18" charset="0"/>
                <a:cs typeface="Times New Roman" pitchFamily="18" charset="0"/>
              </a:rPr>
              <a:t>hành</a:t>
            </a:r>
            <a:r>
              <a:rPr lang="en-US" sz="2000" b="1">
                <a:solidFill>
                  <a:schemeClr val="tx1"/>
                </a:solidFill>
                <a:latin typeface="Times New Roman" pitchFamily="18" charset="0"/>
                <a:cs typeface="Times New Roman" pitchFamily="18" charset="0"/>
              </a:rPr>
              <a:t> </a:t>
            </a:r>
            <a:br>
              <a:rPr lang="en-US" sz="2000" b="1">
                <a:solidFill>
                  <a:schemeClr val="tx1"/>
                </a:solidFill>
                <a:latin typeface="Times New Roman" pitchFamily="18" charset="0"/>
                <a:cs typeface="Times New Roman" pitchFamily="18" charset="0"/>
              </a:rPr>
            </a:br>
            <a:r>
              <a:rPr lang="en-US" sz="2000" b="1">
                <a:solidFill>
                  <a:schemeClr val="tx1"/>
                </a:solidFill>
                <a:latin typeface="Times New Roman" pitchFamily="18" charset="0"/>
                <a:cs typeface="Times New Roman" pitchFamily="18" charset="0"/>
              </a:rPr>
              <a:t>(</a:t>
            </a:r>
            <a:r>
              <a:rPr lang="en-US" sz="2000" b="1" err="1">
                <a:solidFill>
                  <a:schemeClr val="tx1"/>
                </a:solidFill>
                <a:latin typeface="Times New Roman" pitchFamily="18" charset="0"/>
                <a:cs typeface="Times New Roman" pitchFamily="18" charset="0"/>
              </a:rPr>
              <a:t>năm</a:t>
            </a:r>
            <a:r>
              <a:rPr lang="en-US" sz="2000" b="1">
                <a:solidFill>
                  <a:schemeClr val="tx1"/>
                </a:solidFill>
                <a:latin typeface="Times New Roman" pitchFamily="18" charset="0"/>
                <a:cs typeface="Times New Roman" pitchFamily="18" charset="0"/>
              </a:rPr>
              <a:t> 2020 </a:t>
            </a:r>
            <a:r>
              <a:rPr lang="en-US" sz="2000" b="1" dirty="0">
                <a:solidFill>
                  <a:schemeClr val="tx1"/>
                </a:solidFill>
                <a:latin typeface="Times New Roman" pitchFamily="18" charset="0"/>
                <a:cs typeface="Times New Roman" pitchFamily="18" charset="0"/>
              </a:rPr>
              <a:t>- </a:t>
            </a:r>
            <a:r>
              <a:rPr lang="en-US" sz="2000" b="1" err="1">
                <a:solidFill>
                  <a:schemeClr val="tx1"/>
                </a:solidFill>
                <a:latin typeface="Times New Roman" pitchFamily="18" charset="0"/>
                <a:cs typeface="Times New Roman" pitchFamily="18" charset="0"/>
              </a:rPr>
              <a:t>năm</a:t>
            </a:r>
            <a:r>
              <a:rPr lang="en-US" sz="2000" b="1">
                <a:solidFill>
                  <a:schemeClr val="tx1"/>
                </a:solidFill>
                <a:latin typeface="Times New Roman" pitchFamily="18" charset="0"/>
                <a:cs typeface="Times New Roman" pitchFamily="18" charset="0"/>
              </a:rPr>
              <a:t> 2025)</a:t>
            </a:r>
            <a:endParaRPr lang="en-US" sz="2000" b="1" dirty="0">
              <a:solidFill>
                <a:schemeClr val="tx1"/>
              </a:solidFill>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600200"/>
            <a:ext cx="9304338" cy="4989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1"/>
          <p:cNvSpPr txBox="1">
            <a:spLocks/>
          </p:cNvSpPr>
          <p:nvPr/>
        </p:nvSpPr>
        <p:spPr>
          <a:xfrm>
            <a:off x="0" y="0"/>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41030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p:cTn id="12" dur="1000" fill="hold"/>
                                        <p:tgtEl>
                                          <p:spTgt spid="3074"/>
                                        </p:tgtEl>
                                        <p:attrNameLst>
                                          <p:attrName>ppt_w</p:attrName>
                                        </p:attrNameLst>
                                      </p:cBhvr>
                                      <p:tavLst>
                                        <p:tav tm="0">
                                          <p:val>
                                            <p:fltVal val="0"/>
                                          </p:val>
                                        </p:tav>
                                        <p:tav tm="100000">
                                          <p:val>
                                            <p:strVal val="#ppt_w"/>
                                          </p:val>
                                        </p:tav>
                                      </p:tavLst>
                                    </p:anim>
                                    <p:anim calcmode="lin" valueType="num">
                                      <p:cBhvr>
                                        <p:cTn id="13" dur="1000" fill="hold"/>
                                        <p:tgtEl>
                                          <p:spTgt spid="3074"/>
                                        </p:tgtEl>
                                        <p:attrNameLst>
                                          <p:attrName>ppt_h</p:attrName>
                                        </p:attrNameLst>
                                      </p:cBhvr>
                                      <p:tavLst>
                                        <p:tav tm="0">
                                          <p:val>
                                            <p:fltVal val="0"/>
                                          </p:val>
                                        </p:tav>
                                        <p:tav tm="100000">
                                          <p:val>
                                            <p:strVal val="#ppt_h"/>
                                          </p:val>
                                        </p:tav>
                                      </p:tavLst>
                                    </p:anim>
                                    <p:anim calcmode="lin" valueType="num">
                                      <p:cBhvr>
                                        <p:cTn id="14" dur="1000" fill="hold"/>
                                        <p:tgtEl>
                                          <p:spTgt spid="3074"/>
                                        </p:tgtEl>
                                        <p:attrNameLst>
                                          <p:attrName>style.rotation</p:attrName>
                                        </p:attrNameLst>
                                      </p:cBhvr>
                                      <p:tavLst>
                                        <p:tav tm="0">
                                          <p:val>
                                            <p:fltVal val="90"/>
                                          </p:val>
                                        </p:tav>
                                        <p:tav tm="100000">
                                          <p:val>
                                            <p:fltVal val="0"/>
                                          </p:val>
                                        </p:tav>
                                      </p:tavLst>
                                    </p:anim>
                                    <p:animEffect transition="in" filter="fade">
                                      <p:cBhvr>
                                        <p:cTn id="15"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xmlns="" id="{9BCA7A69-4504-4C15-BDA5-BD1F20C265A1}"/>
              </a:ext>
            </a:extLst>
          </p:cNvPr>
          <p:cNvSpPr txBox="1">
            <a:spLocks/>
          </p:cNvSpPr>
          <p:nvPr/>
        </p:nvSpPr>
        <p:spPr>
          <a:xfrm>
            <a:off x="1155700" y="688826"/>
            <a:ext cx="7512050" cy="758974"/>
          </a:xfrm>
          <a:prstGeom prst="rect">
            <a:avLst/>
          </a:prstGeom>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1pPr>
            <a:lvl2pPr marR="0" lvl="1"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2pPr>
            <a:lvl3pPr marR="0" lvl="2"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3pPr>
            <a:lvl4pPr marR="0" lvl="3"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4pPr>
            <a:lvl5pPr marR="0" lvl="4"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5pPr>
            <a:lvl6pPr marR="0" lvl="5"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6pPr>
            <a:lvl7pPr marR="0" lvl="6"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7pPr>
            <a:lvl8pPr marR="0" lvl="7"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8pPr>
            <a:lvl9pPr marR="0" lvl="8" algn="l" rtl="0">
              <a:lnSpc>
                <a:spcPct val="100000"/>
              </a:lnSpc>
              <a:spcBef>
                <a:spcPts val="0"/>
              </a:spcBef>
              <a:spcAft>
                <a:spcPts val="0"/>
              </a:spcAft>
              <a:buClr>
                <a:schemeClr val="accent1"/>
              </a:buClr>
              <a:buSzPts val="3000"/>
              <a:buFont typeface="Oswald"/>
              <a:buNone/>
              <a:defRPr sz="3000" b="1" i="0" u="none" strike="noStrike" cap="none">
                <a:solidFill>
                  <a:schemeClr val="accent1"/>
                </a:solidFill>
                <a:latin typeface="Oswald"/>
                <a:ea typeface="Oswald"/>
                <a:cs typeface="Oswald"/>
                <a:sym typeface="Oswald"/>
              </a:defRPr>
            </a:lvl9pPr>
          </a:lstStyle>
          <a:p>
            <a:pPr algn="ctr"/>
            <a:r>
              <a:rPr lang="en-US" sz="2000">
                <a:solidFill>
                  <a:schemeClr val="tx1"/>
                </a:solidFill>
                <a:latin typeface="Times New Roman" pitchFamily="18" charset="0"/>
                <a:cs typeface="Times New Roman" pitchFamily="18" charset="0"/>
              </a:rPr>
              <a:t>Kết quả Chỉ số thành phần Cải cách thể chế </a:t>
            </a:r>
          </a:p>
          <a:p>
            <a:pPr algn="ctr"/>
            <a:r>
              <a:rPr lang="en-US" sz="2000">
                <a:solidFill>
                  <a:schemeClr val="tx1"/>
                </a:solidFill>
                <a:latin typeface="Times New Roman" pitchFamily="18" charset="0"/>
                <a:cs typeface="Times New Roman" pitchFamily="18" charset="0"/>
              </a:rPr>
              <a:t>(năm 2020 - năm 2025)</a:t>
            </a:r>
            <a:endParaRPr lang="en-US" sz="2000" dirty="0">
              <a:solidFill>
                <a:schemeClr val="tx1"/>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7525" y="1600200"/>
            <a:ext cx="88773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a:spLocks noGrp="1"/>
          </p:cNvSpPr>
          <p:nvPr>
            <p:ph type="title"/>
          </p:nvPr>
        </p:nvSpPr>
        <p:spPr>
          <a:xfrm>
            <a:off x="0" y="0"/>
            <a:ext cx="9905999" cy="432047"/>
          </a:xfr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a:lstStyle/>
          <a:p>
            <a:pPr algn="ctr"/>
            <a:r>
              <a:rPr lang="en-US" sz="1800" b="1" dirty="0">
                <a:solidFill>
                  <a:schemeClr val="tx1"/>
                </a:solidFill>
                <a:latin typeface="Times New Roman" pitchFamily="18" charset="0"/>
                <a:cs typeface="Times New Roman" pitchFamily="18" charset="0"/>
              </a:rPr>
              <a:t>KẾT QUẢ CHỈ SỐ CẢI CÁCH HÀNH </a:t>
            </a:r>
            <a:r>
              <a:rPr lang="en-US" sz="1800" b="1">
                <a:solidFill>
                  <a:schemeClr val="tx1"/>
                </a:solidFill>
                <a:latin typeface="Times New Roman" pitchFamily="18" charset="0"/>
                <a:cs typeface="Times New Roman" pitchFamily="18" charset="0"/>
              </a:rPr>
              <a:t>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948183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amond(in)">
                                      <p:cBhvr>
                                        <p:cTn id="7" dur="2000"/>
                                        <p:tgtEl>
                                          <p:spTgt spid="1026"/>
                                        </p:tgtEl>
                                      </p:cBhvr>
                                    </p:animEffect>
                                  </p:childTnLst>
                                </p:cTn>
                              </p:par>
                              <p:par>
                                <p:cTn id="8" presetID="8" presetClass="entr" presetSubtype="16"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diamond(in)">
                                      <p:cBhvr>
                                        <p:cTn id="10"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451769" y="762000"/>
            <a:ext cx="7010400" cy="685800"/>
          </a:xfrm>
        </p:spPr>
        <p:style>
          <a:lnRef idx="1">
            <a:schemeClr val="accent6"/>
          </a:lnRef>
          <a:fillRef idx="2">
            <a:schemeClr val="accent6"/>
          </a:fillRef>
          <a:effectRef idx="1">
            <a:schemeClr val="accent6"/>
          </a:effectRef>
          <a:fontRef idx="minor">
            <a:schemeClr val="dk1"/>
          </a:fontRef>
        </p:style>
        <p:txBody>
          <a:bodyPr>
            <a:noAutofit/>
          </a:bodyPr>
          <a:lstStyle/>
          <a:p>
            <a:pPr algn="ctr"/>
            <a:r>
              <a:rPr lang="en-US" sz="2000" b="1">
                <a:latin typeface="Times New Roman" pitchFamily="18" charset="0"/>
                <a:cs typeface="Times New Roman" pitchFamily="18" charset="0"/>
              </a:rPr>
              <a:t>Kết quả Chỉ </a:t>
            </a:r>
            <a:r>
              <a:rPr lang="en-US" sz="2000" b="1" dirty="0" err="1">
                <a:latin typeface="Times New Roman" pitchFamily="18" charset="0"/>
                <a:cs typeface="Times New Roman" pitchFamily="18" charset="0"/>
              </a:rPr>
              <a:t>số</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phần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Cải</a:t>
            </a:r>
            <a:r>
              <a:rPr lang="en-US" sz="2000" b="1" dirty="0">
                <a:latin typeface="Times New Roman" pitchFamily="18" charset="0"/>
                <a:cs typeface="Times New Roman" pitchFamily="18" charset="0"/>
              </a:rPr>
              <a:t> </a:t>
            </a:r>
            <a:r>
              <a:rPr lang="en-US" sz="2000" b="1" err="1">
                <a:latin typeface="Times New Roman" pitchFamily="18" charset="0"/>
                <a:cs typeface="Times New Roman" pitchFamily="18" charset="0"/>
              </a:rPr>
              <a:t>cách</a:t>
            </a:r>
            <a:r>
              <a:rPr lang="en-US" sz="2000" b="1">
                <a:latin typeface="Times New Roman" pitchFamily="18" charset="0"/>
                <a:cs typeface="Times New Roman" pitchFamily="18" charset="0"/>
              </a:rPr>
              <a:t> thủ tục hành chính</a:t>
            </a:r>
            <a:r>
              <a:rPr lang="en-US" sz="2000" b="1" dirty="0">
                <a:latin typeface="Times New Roman" pitchFamily="18" charset="0"/>
                <a:cs typeface="Times New Roman" pitchFamily="18" charset="0"/>
              </a:rPr>
              <a:t/>
            </a:r>
            <a:br>
              <a:rPr lang="en-US" sz="2000" b="1" dirty="0">
                <a:latin typeface="Times New Roman" pitchFamily="18" charset="0"/>
                <a:cs typeface="Times New Roman" pitchFamily="18" charset="0"/>
              </a:rPr>
            </a:br>
            <a:r>
              <a:rPr lang="en-US" sz="2000" b="1" dirty="0">
                <a:latin typeface="Times New Roman" pitchFamily="18" charset="0"/>
                <a:cs typeface="Times New Roman" pitchFamily="18" charset="0"/>
              </a:rPr>
              <a:t>(</a:t>
            </a:r>
            <a:r>
              <a:rPr lang="en-US" sz="2000" b="1" err="1">
                <a:latin typeface="Times New Roman" pitchFamily="18" charset="0"/>
                <a:cs typeface="Times New Roman" pitchFamily="18" charset="0"/>
              </a:rPr>
              <a:t>năm</a:t>
            </a:r>
            <a:r>
              <a:rPr lang="en-US" sz="2000" b="1">
                <a:latin typeface="Times New Roman" pitchFamily="18" charset="0"/>
                <a:cs typeface="Times New Roman" pitchFamily="18" charset="0"/>
              </a:rPr>
              <a:t> 2020 </a:t>
            </a:r>
            <a:r>
              <a:rPr lang="en-US" sz="2000" b="1" dirty="0">
                <a:latin typeface="Times New Roman" pitchFamily="18" charset="0"/>
                <a:cs typeface="Times New Roman" pitchFamily="18" charset="0"/>
              </a:rPr>
              <a:t>- </a:t>
            </a:r>
            <a:r>
              <a:rPr lang="en-US" sz="2000" b="1" err="1">
                <a:latin typeface="Times New Roman" pitchFamily="18" charset="0"/>
                <a:cs typeface="Times New Roman" pitchFamily="18" charset="0"/>
              </a:rPr>
              <a:t>năm</a:t>
            </a:r>
            <a:r>
              <a:rPr lang="en-US" sz="2000" b="1">
                <a:latin typeface="Times New Roman" pitchFamily="18" charset="0"/>
                <a:cs typeface="Times New Roman" pitchFamily="18" charset="0"/>
              </a:rPr>
              <a:t> 2025)</a:t>
            </a:r>
            <a:endParaRPr lang="en-US" sz="2000" b="1" dirty="0">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738" y="1589088"/>
            <a:ext cx="9034462" cy="473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0"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547831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6" presetClass="entr" presetSubtype="16"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Effect transition="in" filter="circle(in)">
                                      <p:cBhvr>
                                        <p:cTn id="10"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857544" y="838200"/>
            <a:ext cx="8190910" cy="720080"/>
          </a:xfrm>
        </p:spPr>
        <p:style>
          <a:lnRef idx="1">
            <a:schemeClr val="accent6"/>
          </a:lnRef>
          <a:fillRef idx="2">
            <a:schemeClr val="accent6"/>
          </a:fillRef>
          <a:effectRef idx="1">
            <a:schemeClr val="accent6"/>
          </a:effectRef>
          <a:fontRef idx="minor">
            <a:schemeClr val="dk1"/>
          </a:fontRef>
        </p:style>
        <p:txBody>
          <a:bodyPr>
            <a:normAutofit/>
          </a:bodyPr>
          <a:lstStyle/>
          <a:p>
            <a:pPr algn="ctr"/>
            <a:r>
              <a:rPr lang="en-US" sz="1800" b="1">
                <a:latin typeface="Times New Roman" pitchFamily="18" charset="0"/>
                <a:cs typeface="Times New Roman" pitchFamily="18" charset="0"/>
              </a:rPr>
              <a:t>Kết quả chỉ </a:t>
            </a:r>
            <a:r>
              <a:rPr lang="en-US" sz="1800" b="1" dirty="0" err="1">
                <a:latin typeface="Times New Roman" pitchFamily="18" charset="0"/>
                <a:cs typeface="Times New Roman" pitchFamily="18" charset="0"/>
              </a:rPr>
              <a:t>số</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thành</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phần</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Cải</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cách</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tổ</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chức</a:t>
            </a:r>
            <a:r>
              <a:rPr lang="en-US" sz="1800" b="1" dirty="0">
                <a:latin typeface="Times New Roman" pitchFamily="18" charset="0"/>
                <a:cs typeface="Times New Roman" pitchFamily="18" charset="0"/>
              </a:rPr>
              <a:t> </a:t>
            </a:r>
            <a:r>
              <a:rPr lang="en-US" sz="1800" b="1" dirty="0" err="1">
                <a:latin typeface="Times New Roman" pitchFamily="18" charset="0"/>
                <a:cs typeface="Times New Roman" pitchFamily="18" charset="0"/>
              </a:rPr>
              <a:t>bộ</a:t>
            </a:r>
            <a:r>
              <a:rPr lang="en-US" sz="1800" b="1" dirty="0">
                <a:latin typeface="Times New Roman" pitchFamily="18" charset="0"/>
                <a:cs typeface="Times New Roman" pitchFamily="18" charset="0"/>
              </a:rPr>
              <a:t> </a:t>
            </a:r>
            <a:r>
              <a:rPr lang="en-US" sz="1800" b="1" err="1">
                <a:latin typeface="Times New Roman" pitchFamily="18" charset="0"/>
                <a:cs typeface="Times New Roman" pitchFamily="18" charset="0"/>
              </a:rPr>
              <a:t>máy</a:t>
            </a:r>
            <a:r>
              <a:rPr lang="en-US" sz="1800" b="1">
                <a:latin typeface="Times New Roman" pitchFamily="18" charset="0"/>
                <a:cs typeface="Times New Roman" pitchFamily="18" charset="0"/>
              </a:rPr>
              <a:t> </a:t>
            </a:r>
            <a:br>
              <a:rPr lang="en-US" sz="1800" b="1">
                <a:latin typeface="Times New Roman" pitchFamily="18" charset="0"/>
                <a:cs typeface="Times New Roman" pitchFamily="18" charset="0"/>
              </a:rPr>
            </a:br>
            <a:r>
              <a:rPr lang="en-US" sz="1800" b="1">
                <a:latin typeface="Times New Roman" pitchFamily="18" charset="0"/>
                <a:cs typeface="Times New Roman" pitchFamily="18" charset="0"/>
              </a:rPr>
              <a:t>(</a:t>
            </a:r>
            <a:r>
              <a:rPr lang="en-US" sz="1800" b="1" err="1">
                <a:latin typeface="Times New Roman" pitchFamily="18" charset="0"/>
                <a:cs typeface="Times New Roman" pitchFamily="18" charset="0"/>
              </a:rPr>
              <a:t>năm</a:t>
            </a:r>
            <a:r>
              <a:rPr lang="en-US" sz="1800" b="1">
                <a:latin typeface="Times New Roman" pitchFamily="18" charset="0"/>
                <a:cs typeface="Times New Roman" pitchFamily="18" charset="0"/>
              </a:rPr>
              <a:t> 2020 - </a:t>
            </a:r>
            <a:r>
              <a:rPr lang="en-US" sz="1800" b="1" err="1">
                <a:latin typeface="Times New Roman" pitchFamily="18" charset="0"/>
                <a:cs typeface="Times New Roman" pitchFamily="18" charset="0"/>
              </a:rPr>
              <a:t>năm</a:t>
            </a:r>
            <a:r>
              <a:rPr lang="en-US" sz="1800" b="1">
                <a:latin typeface="Times New Roman" pitchFamily="18" charset="0"/>
                <a:cs typeface="Times New Roman" pitchFamily="18" charset="0"/>
              </a:rPr>
              <a:t> 2025)</a:t>
            </a:r>
            <a:endParaRPr lang="en-US" sz="1800" b="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4700" y="1676400"/>
            <a:ext cx="8364538" cy="4800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itle 1"/>
          <p:cNvSpPr txBox="1">
            <a:spLocks/>
          </p:cNvSpPr>
          <p:nvPr/>
        </p:nvSpPr>
        <p:spPr>
          <a:xfrm>
            <a:off x="0"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373206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par>
                                <p:cTn id="8" presetID="47" presetClass="entr" presetSubtype="0"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fade">
                                      <p:cBhvr>
                                        <p:cTn id="10" dur="1000"/>
                                        <p:tgtEl>
                                          <p:spTgt spid="3074"/>
                                        </p:tgtEl>
                                      </p:cBhvr>
                                    </p:animEffect>
                                    <p:anim calcmode="lin" valueType="num">
                                      <p:cBhvr>
                                        <p:cTn id="11" dur="1000" fill="hold"/>
                                        <p:tgtEl>
                                          <p:spTgt spid="3074"/>
                                        </p:tgtEl>
                                        <p:attrNameLst>
                                          <p:attrName>ppt_x</p:attrName>
                                        </p:attrNameLst>
                                      </p:cBhvr>
                                      <p:tavLst>
                                        <p:tav tm="0">
                                          <p:val>
                                            <p:strVal val="#ppt_x"/>
                                          </p:val>
                                        </p:tav>
                                        <p:tav tm="100000">
                                          <p:val>
                                            <p:strVal val="#ppt_x"/>
                                          </p:val>
                                        </p:tav>
                                      </p:tavLst>
                                    </p:anim>
                                    <p:anim calcmode="lin" valueType="num">
                                      <p:cBhvr>
                                        <p:cTn id="12"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805A7896-29B3-4A29-97C1-80CEDD23619A}"/>
              </a:ext>
            </a:extLst>
          </p:cNvPr>
          <p:cNvSpPr>
            <a:spLocks noGrp="1"/>
          </p:cNvSpPr>
          <p:nvPr>
            <p:ph type="title"/>
          </p:nvPr>
        </p:nvSpPr>
        <p:spPr>
          <a:xfrm>
            <a:off x="861514" y="647328"/>
            <a:ext cx="8190910" cy="648072"/>
          </a:xfrm>
          <a:solidFill>
            <a:schemeClr val="accent6">
              <a:lumMod val="20000"/>
              <a:lumOff val="80000"/>
            </a:schemeClr>
          </a:solidFill>
          <a:ln>
            <a:solidFill>
              <a:schemeClr val="accent6">
                <a:lumMod val="40000"/>
                <a:lumOff val="60000"/>
              </a:schemeClr>
            </a:solidFill>
          </a:ln>
        </p:spPr>
        <p:style>
          <a:lnRef idx="1">
            <a:schemeClr val="accent3"/>
          </a:lnRef>
          <a:fillRef idx="2">
            <a:schemeClr val="accent3"/>
          </a:fillRef>
          <a:effectRef idx="1">
            <a:schemeClr val="accent3"/>
          </a:effectRef>
          <a:fontRef idx="minor">
            <a:schemeClr val="dk1"/>
          </a:fontRef>
        </p:style>
        <p:txBody>
          <a:bodyPr/>
          <a:lstStyle/>
          <a:p>
            <a:pPr algn="ctr"/>
            <a:r>
              <a:rPr lang="en-US" sz="1600" b="1">
                <a:latin typeface="Times New Roman" pitchFamily="18" charset="0"/>
                <a:cs typeface="Times New Roman" pitchFamily="18" charset="0"/>
              </a:rPr>
              <a:t>Kết quả Chỉ </a:t>
            </a:r>
            <a:r>
              <a:rPr lang="en-US" sz="1600" b="1" dirty="0" err="1">
                <a:latin typeface="Times New Roman" pitchFamily="18" charset="0"/>
                <a:cs typeface="Times New Roman" pitchFamily="18" charset="0"/>
              </a:rPr>
              <a:t>số</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thành</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phần</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Cải</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cách</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chế</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độ</a:t>
            </a:r>
            <a:r>
              <a:rPr lang="en-US" sz="1600" b="1" dirty="0">
                <a:latin typeface="Times New Roman" pitchFamily="18" charset="0"/>
                <a:cs typeface="Times New Roman" pitchFamily="18" charset="0"/>
              </a:rPr>
              <a:t> </a:t>
            </a:r>
            <a:r>
              <a:rPr lang="en-US" sz="1600" b="1" dirty="0" err="1">
                <a:latin typeface="Times New Roman" pitchFamily="18" charset="0"/>
                <a:cs typeface="Times New Roman" pitchFamily="18" charset="0"/>
              </a:rPr>
              <a:t>công</a:t>
            </a:r>
            <a:r>
              <a:rPr lang="en-US" sz="1600" b="1" dirty="0">
                <a:latin typeface="Times New Roman" pitchFamily="18" charset="0"/>
                <a:cs typeface="Times New Roman" pitchFamily="18" charset="0"/>
              </a:rPr>
              <a:t> </a:t>
            </a:r>
            <a:r>
              <a:rPr lang="en-US" sz="1600" b="1" err="1">
                <a:latin typeface="Times New Roman" pitchFamily="18" charset="0"/>
                <a:cs typeface="Times New Roman" pitchFamily="18" charset="0"/>
              </a:rPr>
              <a:t>vụ</a:t>
            </a:r>
            <a:r>
              <a:rPr lang="en-US" sz="1600" b="1">
                <a:latin typeface="Times New Roman" pitchFamily="18" charset="0"/>
                <a:cs typeface="Times New Roman" pitchFamily="18" charset="0"/>
              </a:rPr>
              <a:t> </a:t>
            </a:r>
            <a:br>
              <a:rPr lang="en-US" sz="1600" b="1">
                <a:latin typeface="Times New Roman" pitchFamily="18" charset="0"/>
                <a:cs typeface="Times New Roman" pitchFamily="18" charset="0"/>
              </a:rPr>
            </a:br>
            <a:r>
              <a:rPr lang="en-US" sz="1600" b="1">
                <a:latin typeface="Times New Roman" pitchFamily="18" charset="0"/>
                <a:cs typeface="Times New Roman" pitchFamily="18" charset="0"/>
              </a:rPr>
              <a:t>(</a:t>
            </a:r>
            <a:r>
              <a:rPr lang="en-US" sz="1600" b="1" err="1">
                <a:latin typeface="Times New Roman" pitchFamily="18" charset="0"/>
                <a:cs typeface="Times New Roman" pitchFamily="18" charset="0"/>
              </a:rPr>
              <a:t>năm</a:t>
            </a:r>
            <a:r>
              <a:rPr lang="en-US" sz="1600" b="1">
                <a:latin typeface="Times New Roman" pitchFamily="18" charset="0"/>
                <a:cs typeface="Times New Roman" pitchFamily="18" charset="0"/>
              </a:rPr>
              <a:t> 2020 </a:t>
            </a:r>
            <a:r>
              <a:rPr lang="en-US" sz="1600" b="1" dirty="0">
                <a:latin typeface="Times New Roman" pitchFamily="18" charset="0"/>
                <a:cs typeface="Times New Roman" pitchFamily="18" charset="0"/>
              </a:rPr>
              <a:t>- </a:t>
            </a:r>
            <a:r>
              <a:rPr lang="en-US" sz="1600" b="1" err="1">
                <a:latin typeface="Times New Roman" pitchFamily="18" charset="0"/>
                <a:cs typeface="Times New Roman" pitchFamily="18" charset="0"/>
              </a:rPr>
              <a:t>năm</a:t>
            </a:r>
            <a:r>
              <a:rPr lang="en-US" sz="1600" b="1">
                <a:latin typeface="Times New Roman" pitchFamily="18" charset="0"/>
                <a:cs typeface="Times New Roman" pitchFamily="18" charset="0"/>
              </a:rPr>
              <a:t> 2025)</a:t>
            </a:r>
            <a:endParaRPr lang="en-US" sz="1600" b="1"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4538" y="1524000"/>
            <a:ext cx="8424862"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0"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258517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1000"/>
                                        <p:tgtEl>
                                          <p:spTgt spid="4098"/>
                                        </p:tgtEl>
                                      </p:cBhvr>
                                    </p:animEffect>
                                    <p:anim calcmode="lin" valueType="num">
                                      <p:cBhvr>
                                        <p:cTn id="13" dur="1000" fill="hold"/>
                                        <p:tgtEl>
                                          <p:spTgt spid="4098"/>
                                        </p:tgtEl>
                                        <p:attrNameLst>
                                          <p:attrName>ppt_x</p:attrName>
                                        </p:attrNameLst>
                                      </p:cBhvr>
                                      <p:tavLst>
                                        <p:tav tm="0">
                                          <p:val>
                                            <p:strVal val="#ppt_x"/>
                                          </p:val>
                                        </p:tav>
                                        <p:tav tm="100000">
                                          <p:val>
                                            <p:strVal val="#ppt_x"/>
                                          </p:val>
                                        </p:tav>
                                      </p:tavLst>
                                    </p:anim>
                                    <p:anim calcmode="lin" valueType="num">
                                      <p:cBhvr>
                                        <p:cTn id="14"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1A32DCA8-C0E6-4A6F-9C37-7EDD51A03637}"/>
              </a:ext>
            </a:extLst>
          </p:cNvPr>
          <p:cNvSpPr>
            <a:spLocks noGrp="1"/>
          </p:cNvSpPr>
          <p:nvPr>
            <p:ph type="title"/>
          </p:nvPr>
        </p:nvSpPr>
        <p:spPr>
          <a:xfrm>
            <a:off x="861514" y="990600"/>
            <a:ext cx="8190910" cy="648072"/>
          </a:xfrm>
          <a:solidFill>
            <a:schemeClr val="accent4">
              <a:lumMod val="20000"/>
              <a:lumOff val="80000"/>
            </a:schemeClr>
          </a:solidFill>
        </p:spPr>
        <p:style>
          <a:lnRef idx="1">
            <a:schemeClr val="accent5"/>
          </a:lnRef>
          <a:fillRef idx="2">
            <a:schemeClr val="accent5"/>
          </a:fillRef>
          <a:effectRef idx="1">
            <a:schemeClr val="accent5"/>
          </a:effectRef>
          <a:fontRef idx="minor">
            <a:schemeClr val="dk1"/>
          </a:fontRef>
        </p:style>
        <p:txBody>
          <a:bodyPr>
            <a:noAutofit/>
          </a:bodyPr>
          <a:lstStyle/>
          <a:p>
            <a:pPr algn="ctr"/>
            <a:r>
              <a:rPr lang="en-US" sz="2000" b="1">
                <a:latin typeface="Times New Roman" pitchFamily="18" charset="0"/>
                <a:cs typeface="Times New Roman" pitchFamily="18" charset="0"/>
              </a:rPr>
              <a:t>Kết quả Chỉ </a:t>
            </a:r>
            <a:r>
              <a:rPr lang="en-US" sz="2000" b="1" dirty="0" err="1">
                <a:latin typeface="Times New Roman" pitchFamily="18" charset="0"/>
                <a:cs typeface="Times New Roman" pitchFamily="18" charset="0"/>
              </a:rPr>
              <a:t>số</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thành</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phần</a:t>
            </a:r>
            <a:r>
              <a:rPr lang="en-US" sz="2000" b="1" dirty="0">
                <a:latin typeface="Times New Roman" pitchFamily="18" charset="0"/>
                <a:cs typeface="Times New Roman" pitchFamily="18" charset="0"/>
              </a:rPr>
              <a:t> </a:t>
            </a:r>
            <a:r>
              <a:rPr lang="en-US" sz="2000" b="1" dirty="0" err="1">
                <a:latin typeface="Times New Roman" pitchFamily="18" charset="0"/>
                <a:cs typeface="Times New Roman" pitchFamily="18" charset="0"/>
              </a:rPr>
              <a:t>Cải</a:t>
            </a:r>
            <a:r>
              <a:rPr lang="en-US" sz="2000" b="1" dirty="0">
                <a:latin typeface="Times New Roman" pitchFamily="18" charset="0"/>
                <a:cs typeface="Times New Roman" pitchFamily="18" charset="0"/>
              </a:rPr>
              <a:t> </a:t>
            </a:r>
            <a:r>
              <a:rPr lang="en-US" sz="2000" b="1" err="1">
                <a:latin typeface="Times New Roman" pitchFamily="18" charset="0"/>
                <a:cs typeface="Times New Roman" pitchFamily="18" charset="0"/>
              </a:rPr>
              <a:t>cách</a:t>
            </a:r>
            <a:r>
              <a:rPr lang="en-US" sz="2000" b="1">
                <a:latin typeface="Times New Roman" pitchFamily="18" charset="0"/>
                <a:cs typeface="Times New Roman" pitchFamily="18" charset="0"/>
              </a:rPr>
              <a:t> tài chính công </a:t>
            </a:r>
            <a:br>
              <a:rPr lang="en-US" sz="2000" b="1">
                <a:latin typeface="Times New Roman" pitchFamily="18" charset="0"/>
                <a:cs typeface="Times New Roman" pitchFamily="18" charset="0"/>
              </a:rPr>
            </a:br>
            <a:r>
              <a:rPr lang="en-US" sz="2000" b="1">
                <a:latin typeface="Times New Roman" pitchFamily="18" charset="0"/>
                <a:cs typeface="Times New Roman" pitchFamily="18" charset="0"/>
              </a:rPr>
              <a:t>(</a:t>
            </a:r>
            <a:r>
              <a:rPr lang="en-US" sz="2000" b="1" err="1">
                <a:latin typeface="Times New Roman" pitchFamily="18" charset="0"/>
                <a:cs typeface="Times New Roman" pitchFamily="18" charset="0"/>
              </a:rPr>
              <a:t>năm</a:t>
            </a:r>
            <a:r>
              <a:rPr lang="en-US" sz="2000" b="1">
                <a:latin typeface="Times New Roman" pitchFamily="18" charset="0"/>
                <a:cs typeface="Times New Roman" pitchFamily="18" charset="0"/>
              </a:rPr>
              <a:t> 2020 </a:t>
            </a:r>
            <a:r>
              <a:rPr lang="en-US" sz="2000" b="1" dirty="0">
                <a:latin typeface="Times New Roman" pitchFamily="18" charset="0"/>
                <a:cs typeface="Times New Roman" pitchFamily="18" charset="0"/>
              </a:rPr>
              <a:t>- </a:t>
            </a:r>
            <a:r>
              <a:rPr lang="en-US" sz="2000" b="1" err="1">
                <a:latin typeface="Times New Roman" pitchFamily="18" charset="0"/>
                <a:cs typeface="Times New Roman" pitchFamily="18" charset="0"/>
              </a:rPr>
              <a:t>năm</a:t>
            </a:r>
            <a:r>
              <a:rPr lang="en-US" sz="2000" b="1">
                <a:latin typeface="Times New Roman" pitchFamily="18" charset="0"/>
                <a:cs typeface="Times New Roman" pitchFamily="18" charset="0"/>
              </a:rPr>
              <a:t> 2025)</a:t>
            </a:r>
            <a:endParaRPr lang="en-US" sz="2000" b="1"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475" y="1828800"/>
            <a:ext cx="8662988" cy="457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itle 1"/>
          <p:cNvSpPr txBox="1">
            <a:spLocks/>
          </p:cNvSpPr>
          <p:nvPr/>
        </p:nvSpPr>
        <p:spPr>
          <a:xfrm>
            <a:off x="0" y="25153"/>
            <a:ext cx="9905999" cy="432047"/>
          </a:xfrm>
          <a:prstGeom prst="rect">
            <a:avLst/>
          </a:prstGeom>
          <a:solidFill>
            <a:schemeClr val="accent3">
              <a:lumMod val="20000"/>
              <a:lumOff val="80000"/>
            </a:schemeClr>
          </a:solidFill>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lvl1pPr algn="ctr" defTabSz="914400" rtl="0" eaLnBrk="1" latinLnBrk="0" hangingPunct="1">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1800" b="1">
                <a:solidFill>
                  <a:schemeClr val="tx1"/>
                </a:solidFill>
                <a:latin typeface="Times New Roman" pitchFamily="18" charset="0"/>
                <a:cs typeface="Times New Roman" pitchFamily="18" charset="0"/>
              </a:rPr>
              <a:t>KẾT QUẢ CHỈ SỐ CẢI CÁCH HÀNH CHÍNH TỈNH LAI CHÂU NĂM 2025</a:t>
            </a:r>
            <a:endParaRPr lang="en-US" sz="1800" b="1"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107124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fltVal val="0"/>
                                          </p:val>
                                        </p:tav>
                                        <p:tav tm="100000">
                                          <p:val>
                                            <p:strVal val="#ppt_w"/>
                                          </p:val>
                                        </p:tav>
                                      </p:tavLst>
                                    </p:anim>
                                    <p:anim calcmode="lin" valueType="num">
                                      <p:cBhvr>
                                        <p:cTn id="8" dur="1000" fill="hold"/>
                                        <p:tgtEl>
                                          <p:spTgt spid="5122"/>
                                        </p:tgtEl>
                                        <p:attrNameLst>
                                          <p:attrName>ppt_h</p:attrName>
                                        </p:attrNameLst>
                                      </p:cBhvr>
                                      <p:tavLst>
                                        <p:tav tm="0">
                                          <p:val>
                                            <p:fltVal val="0"/>
                                          </p:val>
                                        </p:tav>
                                        <p:tav tm="100000">
                                          <p:val>
                                            <p:strVal val="#ppt_h"/>
                                          </p:val>
                                        </p:tav>
                                      </p:tavLst>
                                    </p:anim>
                                    <p:anim calcmode="lin" valueType="num">
                                      <p:cBhvr>
                                        <p:cTn id="9" dur="1000" fill="hold"/>
                                        <p:tgtEl>
                                          <p:spTgt spid="5122"/>
                                        </p:tgtEl>
                                        <p:attrNameLst>
                                          <p:attrName>style.rotation</p:attrName>
                                        </p:attrNameLst>
                                      </p:cBhvr>
                                      <p:tavLst>
                                        <p:tav tm="0">
                                          <p:val>
                                            <p:fltVal val="90"/>
                                          </p:val>
                                        </p:tav>
                                        <p:tav tm="100000">
                                          <p:val>
                                            <p:fltVal val="0"/>
                                          </p:val>
                                        </p:tav>
                                      </p:tavLst>
                                    </p:anim>
                                    <p:animEffect transition="in" filter="fade">
                                      <p:cBhvr>
                                        <p:cTn id="10" dur="1000"/>
                                        <p:tgtEl>
                                          <p:spTgt spid="512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1332</TotalTime>
  <Words>6507</Words>
  <Application>Microsoft Office PowerPoint</Application>
  <PresentationFormat>A4 Paper (210x297 mm)</PresentationFormat>
  <Paragraphs>625</Paragraphs>
  <Slides>39</Slides>
  <Notes>8</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Office Theme</vt:lpstr>
      <vt:lpstr>PowerPoint Presentation</vt:lpstr>
      <vt:lpstr>PowerPoint Presentation</vt:lpstr>
      <vt:lpstr>KẾT QUẢ CHỈ SỐ CẢI CÁCH HÀNH CHÍNH TỈNH LAI CHÂU NĂM 2025</vt:lpstr>
      <vt:lpstr>Kết quả Chỉ số thành phần Công tác chỉ đạo điều hành  (năm 2020 - năm 2025)</vt:lpstr>
      <vt:lpstr>KẾT QUẢ CHỈ SỐ CẢI CÁCH HÀNH CHÍNH TỈNH LAI CHÂU NĂM 2025</vt:lpstr>
      <vt:lpstr>Kết quả Chỉ số thành phần Cải cách thủ tục hành chính (năm 2020 - năm 2025)</vt:lpstr>
      <vt:lpstr>Kết quả chỉ số thành phần Cải cách tổ chức bộ máy  (năm 2020 - năm 2025)</vt:lpstr>
      <vt:lpstr>Kết quả Chỉ số thành phần Cải cách chế độ công vụ  (năm 2020 - năm 2025)</vt:lpstr>
      <vt:lpstr>Kết quả Chỉ số thành phần Cải cách tài chính công  (năm 2020 - năm 2025)</vt:lpstr>
      <vt:lpstr>Kết quả Chỉ số thành phần Chuyển đổi số trong cơ quan nhà nước (năm 2020-2025)</vt:lpstr>
      <vt:lpstr>Kết quả đánh giá tác động của Cải cách hành chính (năm 2020 - 2025)</vt:lpstr>
      <vt:lpstr>ĐÁNH GIÁ CÔNG TÁC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KẾT QUẢ CHỈ SỐ CẢI CÁCH HÀNH CHÍNH TỈNH LAI CHÂU NĂM 2025</vt:lpstr>
      <vt:lpstr>PowerPoint Presentation</vt:lpstr>
      <vt:lpstr>KẾT QUẢ CHỈ SỐ HÀI LÒNG VỀ SỰ PHỤC VỤ  HÀNH CHÍNH TỈNH LAI CHÂU NĂM 2025</vt:lpstr>
      <vt:lpstr>KẾT QUẢ CHỈ SỐ HÀI LÒNG VỀ SỰ PHỤC VỤ  HÀNH CHÍNH TỈNH LAI CHÂU NĂM 2025</vt:lpstr>
      <vt:lpstr>KẾT QUẢ CHỈ SỐ HÀI LÒNG VỀ SỰ PHỤC VỤ  HÀNH CHÍNH TỈNH LAI CHÂU NĂM 2025</vt:lpstr>
      <vt:lpstr>KẾT QUẢ CHỈ SỐ HÀI LÒNG VỀ SỰ PHỤC VỤ  HÀNH CHÍNH TỈNH LAI CHÂU NĂM 2025</vt:lpstr>
      <vt:lpstr>KẾT QUẢ CHỈ SỐ HÀI LÒNG VỀ SỰ PHỤC VỤ  HÀNH CHÍNH TỈNH LAI CHÂU NĂM 2025</vt:lpstr>
      <vt:lpstr>KẾT QUẢ CHỈ SỐ HÀI LÒNG VỀ SỰ PHỤC VỤ  HÀNH CHÍNH TỈNH LAI CHÂU NĂM 2025</vt:lpstr>
      <vt:lpstr>MĐHL VỀ XÂY DỰNG, TỔ CHỨC THỰC HIỆN CHÍNH SÁCH TỈNH LAI CHÂU NĂM 2025</vt:lpstr>
      <vt:lpstr>MĐHL VỀ CUNG ỨNG DỊCH VỤ HÀNH CHÍNH CÔNG TỈNH LAI CHÂU NĂM 2025</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Admin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100</cp:revision>
  <dcterms:created xsi:type="dcterms:W3CDTF">2025-04-21T08:57:45Z</dcterms:created>
  <dcterms:modified xsi:type="dcterms:W3CDTF">2026-06-01T07:12:18Z</dcterms:modified>
</cp:coreProperties>
</file>